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74" r:id="rId1"/>
  </p:sldMasterIdLst>
  <p:notesMasterIdLst>
    <p:notesMasterId r:id="rId27"/>
  </p:notesMasterIdLst>
  <p:sldIdLst>
    <p:sldId id="258" r:id="rId2"/>
    <p:sldId id="256" r:id="rId3"/>
    <p:sldId id="257" r:id="rId4"/>
    <p:sldId id="259" r:id="rId5"/>
    <p:sldId id="270" r:id="rId6"/>
    <p:sldId id="271" r:id="rId7"/>
    <p:sldId id="281" r:id="rId8"/>
    <p:sldId id="260" r:id="rId9"/>
    <p:sldId id="261" r:id="rId10"/>
    <p:sldId id="263" r:id="rId11"/>
    <p:sldId id="262" r:id="rId12"/>
    <p:sldId id="277" r:id="rId13"/>
    <p:sldId id="278" r:id="rId14"/>
    <p:sldId id="276" r:id="rId15"/>
    <p:sldId id="280" r:id="rId16"/>
    <p:sldId id="282" r:id="rId17"/>
    <p:sldId id="283" r:id="rId18"/>
    <p:sldId id="287" r:id="rId19"/>
    <p:sldId id="286" r:id="rId20"/>
    <p:sldId id="264" r:id="rId21"/>
    <p:sldId id="265" r:id="rId22"/>
    <p:sldId id="268" r:id="rId23"/>
    <p:sldId id="267" r:id="rId24"/>
    <p:sldId id="269" r:id="rId25"/>
    <p:sldId id="28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i Wai Tan" initials="CWT" lastIdx="2" clrIdx="0">
    <p:extLst>
      <p:ext uri="{19B8F6BF-5375-455C-9EA6-DF929625EA0E}">
        <p15:presenceInfo xmlns:p15="http://schemas.microsoft.com/office/powerpoint/2012/main" userId="ddb7970fe7f14f5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1AE8E"/>
    <a:srgbClr val="8F8982"/>
    <a:srgbClr val="895125"/>
    <a:srgbClr val="595959"/>
    <a:srgbClr val="ED45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47" autoAdjust="0"/>
    <p:restoredTop sz="94434" autoAdjust="0"/>
  </p:normalViewPr>
  <p:slideViewPr>
    <p:cSldViewPr snapToGrid="0">
      <p:cViewPr varScale="1">
        <p:scale>
          <a:sx n="82" d="100"/>
          <a:sy n="82" d="100"/>
        </p:scale>
        <p:origin x="71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en Duck" userId="782c15efc40e4f9a" providerId="LiveId" clId="{D10265A6-E627-43CF-A7E8-8AAB44598B0D}"/>
    <pc:docChg chg="custSel addSld modSld">
      <pc:chgData name="Allen Duck" userId="782c15efc40e4f9a" providerId="LiveId" clId="{D10265A6-E627-43CF-A7E8-8AAB44598B0D}" dt="2018-12-21T00:42:00.770" v="7" actId="14100"/>
      <pc:docMkLst>
        <pc:docMk/>
      </pc:docMkLst>
      <pc:sldChg chg="modSp">
        <pc:chgData name="Allen Duck" userId="782c15efc40e4f9a" providerId="LiveId" clId="{D10265A6-E627-43CF-A7E8-8AAB44598B0D}" dt="2018-12-21T00:41:39.990" v="0" actId="20577"/>
        <pc:sldMkLst>
          <pc:docMk/>
          <pc:sldMk cId="75347255" sldId="269"/>
        </pc:sldMkLst>
        <pc:spChg chg="mod">
          <ac:chgData name="Allen Duck" userId="782c15efc40e4f9a" providerId="LiveId" clId="{D10265A6-E627-43CF-A7E8-8AAB44598B0D}" dt="2018-12-21T00:41:39.990" v="0" actId="20577"/>
          <ac:spMkLst>
            <pc:docMk/>
            <pc:sldMk cId="75347255" sldId="269"/>
            <ac:spMk id="3" creationId="{00000000-0000-0000-0000-000000000000}"/>
          </ac:spMkLst>
        </pc:spChg>
      </pc:sldChg>
      <pc:sldChg chg="delSp modSp add">
        <pc:chgData name="Allen Duck" userId="782c15efc40e4f9a" providerId="LiveId" clId="{D10265A6-E627-43CF-A7E8-8AAB44598B0D}" dt="2018-12-21T00:42:00.770" v="7" actId="14100"/>
        <pc:sldMkLst>
          <pc:docMk/>
          <pc:sldMk cId="1424293162" sldId="288"/>
        </pc:sldMkLst>
        <pc:spChg chg="mod">
          <ac:chgData name="Allen Duck" userId="782c15efc40e4f9a" providerId="LiveId" clId="{D10265A6-E627-43CF-A7E8-8AAB44598B0D}" dt="2018-12-21T00:42:00.770" v="7" actId="14100"/>
          <ac:spMkLst>
            <pc:docMk/>
            <pc:sldMk cId="1424293162" sldId="288"/>
            <ac:spMk id="2" creationId="{7E3E3CFA-8C4E-430A-9726-E98264942E99}"/>
          </ac:spMkLst>
        </pc:spChg>
        <pc:spChg chg="del">
          <ac:chgData name="Allen Duck" userId="782c15efc40e4f9a" providerId="LiveId" clId="{D10265A6-E627-43CF-A7E8-8AAB44598B0D}" dt="2018-12-21T00:41:54.569" v="5" actId="478"/>
          <ac:spMkLst>
            <pc:docMk/>
            <pc:sldMk cId="1424293162" sldId="288"/>
            <ac:spMk id="3" creationId="{A488CBB8-74D9-46F0-BA2A-A3A696A5CD8D}"/>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Chi%20Wai\Desktop\Bond%20energy.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hi%20Wai\OneDrive\Getech\Presentation%20slides\Introduction%20to%20laser%20depaneling\Bond%20energy.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Chi%20Wai\OneDrive\Getech\Presentation%20slides\Introduction%20to%20laser%20depaneling\Bond%20energy.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352445193929173"/>
          <c:y val="4.1489857110951663E-2"/>
          <c:w val="0.81661607644744238"/>
          <c:h val="0.81820552358595933"/>
        </c:manualLayout>
      </c:layout>
      <c:barChart>
        <c:barDir val="bar"/>
        <c:grouping val="clustered"/>
        <c:varyColors val="0"/>
        <c:ser>
          <c:idx val="4"/>
          <c:order val="0"/>
          <c:tx>
            <c:strRef>
              <c:f>Sheet1!$C$19</c:f>
              <c:strCache>
                <c:ptCount val="1"/>
                <c:pt idx="0">
                  <c:v>N-H</c:v>
                </c:pt>
              </c:strCache>
            </c:strRef>
          </c:tx>
          <c:spPr>
            <a:pattFill prst="pct30">
              <a:fgClr>
                <a:schemeClr val="accent4">
                  <a:lumMod val="75000"/>
                </a:schemeClr>
              </a:fgClr>
              <a:bgClr>
                <a:schemeClr val="bg1"/>
              </a:bgClr>
            </a:pattFill>
            <a:ln>
              <a:solidFill>
                <a:schemeClr val="accent4">
                  <a:lumMod val="75000"/>
                </a:schemeClr>
              </a:solidFill>
            </a:ln>
            <a:effectLst/>
          </c:spPr>
          <c:invertIfNegative val="0"/>
          <c:val>
            <c:numRef>
              <c:f>Sheet1!$D$19</c:f>
              <c:numCache>
                <c:formatCode>General</c:formatCode>
                <c:ptCount val="1"/>
                <c:pt idx="0">
                  <c:v>3.5124630771622529</c:v>
                </c:pt>
              </c:numCache>
            </c:numRef>
          </c:val>
          <c:extLst>
            <c:ext xmlns:c16="http://schemas.microsoft.com/office/drawing/2014/chart" uri="{C3380CC4-5D6E-409C-BE32-E72D297353CC}">
              <c16:uniqueId val="{00000000-AFFD-4B33-963B-997796D3A385}"/>
            </c:ext>
          </c:extLst>
        </c:ser>
        <c:ser>
          <c:idx val="5"/>
          <c:order val="1"/>
          <c:tx>
            <c:strRef>
              <c:f>Sheet1!$C$18</c:f>
              <c:strCache>
                <c:ptCount val="1"/>
                <c:pt idx="0">
                  <c:v>C-H</c:v>
                </c:pt>
              </c:strCache>
            </c:strRef>
          </c:tx>
          <c:spPr>
            <a:pattFill prst="pct30">
              <a:fgClr>
                <a:schemeClr val="accent4">
                  <a:lumMod val="75000"/>
                </a:schemeClr>
              </a:fgClr>
              <a:bgClr>
                <a:schemeClr val="bg1"/>
              </a:bgClr>
            </a:pattFill>
            <a:ln>
              <a:solidFill>
                <a:schemeClr val="accent4">
                  <a:lumMod val="75000"/>
                </a:schemeClr>
              </a:solidFill>
            </a:ln>
            <a:effectLst/>
          </c:spPr>
          <c:invertIfNegative val="0"/>
          <c:val>
            <c:numRef>
              <c:f>Sheet1!$D$18</c:f>
              <c:numCache>
                <c:formatCode>General</c:formatCode>
                <c:ptCount val="1"/>
                <c:pt idx="0">
                  <c:v>3.5072809244960355</c:v>
                </c:pt>
              </c:numCache>
            </c:numRef>
          </c:val>
          <c:extLst>
            <c:ext xmlns:c16="http://schemas.microsoft.com/office/drawing/2014/chart" uri="{C3380CC4-5D6E-409C-BE32-E72D297353CC}">
              <c16:uniqueId val="{00000001-AFFD-4B33-963B-997796D3A385}"/>
            </c:ext>
          </c:extLst>
        </c:ser>
        <c:ser>
          <c:idx val="6"/>
          <c:order val="2"/>
          <c:tx>
            <c:strRef>
              <c:f>Sheet1!$C$17</c:f>
              <c:strCache>
                <c:ptCount val="1"/>
                <c:pt idx="0">
                  <c:v>O-H</c:v>
                </c:pt>
              </c:strCache>
            </c:strRef>
          </c:tx>
          <c:spPr>
            <a:pattFill prst="pct30">
              <a:fgClr>
                <a:schemeClr val="accent4">
                  <a:lumMod val="75000"/>
                </a:schemeClr>
              </a:fgClr>
              <a:bgClr>
                <a:schemeClr val="bg1"/>
              </a:bgClr>
            </a:pattFill>
            <a:ln>
              <a:solidFill>
                <a:schemeClr val="accent4">
                  <a:lumMod val="75000"/>
                </a:schemeClr>
              </a:solidFill>
            </a:ln>
            <a:effectLst/>
          </c:spPr>
          <c:invertIfNegative val="0"/>
          <c:val>
            <c:numRef>
              <c:f>Sheet1!$D$17</c:f>
              <c:numCache>
                <c:formatCode>General</c:formatCode>
                <c:ptCount val="1"/>
                <c:pt idx="0">
                  <c:v>4.4557185054671713</c:v>
                </c:pt>
              </c:numCache>
            </c:numRef>
          </c:val>
          <c:extLst>
            <c:ext xmlns:c16="http://schemas.microsoft.com/office/drawing/2014/chart" uri="{C3380CC4-5D6E-409C-BE32-E72D297353CC}">
              <c16:uniqueId val="{00000002-AFFD-4B33-963B-997796D3A385}"/>
            </c:ext>
          </c:extLst>
        </c:ser>
        <c:ser>
          <c:idx val="7"/>
          <c:order val="3"/>
          <c:tx>
            <c:strRef>
              <c:f>Sheet1!$C$16</c:f>
              <c:strCache>
                <c:ptCount val="1"/>
                <c:pt idx="0">
                  <c:v>H-H</c:v>
                </c:pt>
              </c:strCache>
            </c:strRef>
          </c:tx>
          <c:spPr>
            <a:pattFill prst="pct30">
              <a:fgClr>
                <a:schemeClr val="accent4">
                  <a:lumMod val="75000"/>
                </a:schemeClr>
              </a:fgClr>
              <a:bgClr>
                <a:schemeClr val="bg1"/>
              </a:bgClr>
            </a:pattFill>
            <a:ln>
              <a:solidFill>
                <a:schemeClr val="accent4">
                  <a:lumMod val="75000"/>
                </a:schemeClr>
              </a:solidFill>
            </a:ln>
            <a:effectLst/>
          </c:spPr>
          <c:invertIfNegative val="0"/>
          <c:val>
            <c:numRef>
              <c:f>Sheet1!$D$16</c:f>
              <c:numCache>
                <c:formatCode>General</c:formatCode>
                <c:ptCount val="1"/>
                <c:pt idx="0">
                  <c:v>4.5165569777685652</c:v>
                </c:pt>
              </c:numCache>
            </c:numRef>
          </c:val>
          <c:extLst>
            <c:ext xmlns:c16="http://schemas.microsoft.com/office/drawing/2014/chart" uri="{C3380CC4-5D6E-409C-BE32-E72D297353CC}">
              <c16:uniqueId val="{00000003-AFFD-4B33-963B-997796D3A385}"/>
            </c:ext>
          </c:extLst>
        </c:ser>
        <c:ser>
          <c:idx val="8"/>
          <c:order val="4"/>
          <c:tx>
            <c:strRef>
              <c:f>Sheet1!$C$15</c:f>
              <c:strCache>
                <c:ptCount val="1"/>
                <c:pt idx="0">
                  <c:v>O-O</c:v>
                </c:pt>
              </c:strCache>
            </c:strRef>
          </c:tx>
          <c:spPr>
            <a:pattFill prst="pct30">
              <a:fgClr>
                <a:schemeClr val="accent4">
                  <a:lumMod val="75000"/>
                </a:schemeClr>
              </a:fgClr>
              <a:bgClr>
                <a:schemeClr val="bg1"/>
              </a:bgClr>
            </a:pattFill>
            <a:ln>
              <a:solidFill>
                <a:schemeClr val="accent4">
                  <a:lumMod val="75000"/>
                </a:schemeClr>
              </a:solidFill>
            </a:ln>
            <a:effectLst/>
          </c:spPr>
          <c:invertIfNegative val="0"/>
          <c:val>
            <c:numRef>
              <c:f>Sheet1!$D$15</c:f>
              <c:numCache>
                <c:formatCode>General</c:formatCode>
                <c:ptCount val="1"/>
                <c:pt idx="0">
                  <c:v>5.1651552054723533</c:v>
                </c:pt>
              </c:numCache>
            </c:numRef>
          </c:val>
          <c:extLst>
            <c:ext xmlns:c16="http://schemas.microsoft.com/office/drawing/2014/chart" uri="{C3380CC4-5D6E-409C-BE32-E72D297353CC}">
              <c16:uniqueId val="{00000004-AFFD-4B33-963B-997796D3A385}"/>
            </c:ext>
          </c:extLst>
        </c:ser>
        <c:ser>
          <c:idx val="9"/>
          <c:order val="5"/>
          <c:tx>
            <c:strRef>
              <c:f>Sheet1!$C$14</c:f>
              <c:strCache>
                <c:ptCount val="1"/>
                <c:pt idx="0">
                  <c:v>C-C</c:v>
                </c:pt>
              </c:strCache>
            </c:strRef>
          </c:tx>
          <c:spPr>
            <a:pattFill prst="pct30">
              <a:fgClr>
                <a:schemeClr val="accent4">
                  <a:lumMod val="75000"/>
                </a:schemeClr>
              </a:fgClr>
              <a:bgClr>
                <a:schemeClr val="bg1"/>
              </a:bgClr>
            </a:pattFill>
            <a:ln>
              <a:solidFill>
                <a:schemeClr val="accent4">
                  <a:lumMod val="75000"/>
                </a:schemeClr>
              </a:solidFill>
            </a:ln>
            <a:effectLst/>
          </c:spPr>
          <c:invertIfNegative val="0"/>
          <c:val>
            <c:numRef>
              <c:f>Sheet1!$D$14</c:f>
              <c:numCache>
                <c:formatCode>General</c:formatCode>
                <c:ptCount val="1"/>
                <c:pt idx="0">
                  <c:v>6.4082499870446181</c:v>
                </c:pt>
              </c:numCache>
            </c:numRef>
          </c:val>
          <c:extLst>
            <c:ext xmlns:c16="http://schemas.microsoft.com/office/drawing/2014/chart" uri="{C3380CC4-5D6E-409C-BE32-E72D297353CC}">
              <c16:uniqueId val="{00000005-AFFD-4B33-963B-997796D3A385}"/>
            </c:ext>
          </c:extLst>
        </c:ser>
        <c:ser>
          <c:idx val="11"/>
          <c:order val="6"/>
          <c:tx>
            <c:strRef>
              <c:f>Sheet1!$C$13</c:f>
              <c:strCache>
                <c:ptCount val="1"/>
                <c:pt idx="0">
                  <c:v>N-O</c:v>
                </c:pt>
              </c:strCache>
            </c:strRef>
          </c:tx>
          <c:spPr>
            <a:pattFill prst="pct30">
              <a:fgClr>
                <a:schemeClr val="accent4">
                  <a:lumMod val="75000"/>
                </a:schemeClr>
              </a:fgClr>
              <a:bgClr>
                <a:schemeClr val="bg1"/>
              </a:bgClr>
            </a:pattFill>
            <a:ln>
              <a:solidFill>
                <a:schemeClr val="accent4">
                  <a:lumMod val="75000"/>
                </a:schemeClr>
              </a:solidFill>
            </a:ln>
            <a:effectLst/>
          </c:spPr>
          <c:invertIfNegative val="0"/>
          <c:val>
            <c:numRef>
              <c:f>Sheet1!$D$13</c:f>
              <c:numCache>
                <c:formatCode>General</c:formatCode>
                <c:ptCount val="1"/>
                <c:pt idx="0">
                  <c:v>6.5463025340726535</c:v>
                </c:pt>
              </c:numCache>
            </c:numRef>
          </c:val>
          <c:extLst>
            <c:ext xmlns:c16="http://schemas.microsoft.com/office/drawing/2014/chart" uri="{C3380CC4-5D6E-409C-BE32-E72D297353CC}">
              <c16:uniqueId val="{00000006-AFFD-4B33-963B-997796D3A385}"/>
            </c:ext>
          </c:extLst>
        </c:ser>
        <c:ser>
          <c:idx val="12"/>
          <c:order val="7"/>
          <c:tx>
            <c:strRef>
              <c:f>Sheet1!$C$12</c:f>
              <c:strCache>
                <c:ptCount val="1"/>
                <c:pt idx="0">
                  <c:v>C-N</c:v>
                </c:pt>
              </c:strCache>
            </c:strRef>
          </c:tx>
          <c:spPr>
            <a:pattFill prst="pct30">
              <a:fgClr>
                <a:schemeClr val="accent4">
                  <a:lumMod val="75000"/>
                </a:schemeClr>
              </a:fgClr>
              <a:bgClr>
                <a:schemeClr val="bg1"/>
              </a:bgClr>
            </a:pattFill>
            <a:ln>
              <a:solidFill>
                <a:schemeClr val="accent4">
                  <a:lumMod val="75000"/>
                </a:schemeClr>
              </a:solidFill>
            </a:ln>
            <a:effectLst/>
          </c:spPr>
          <c:invertIfNegative val="0"/>
          <c:val>
            <c:numRef>
              <c:f>Sheet1!$D$12</c:f>
              <c:numCache>
                <c:formatCode>General</c:formatCode>
                <c:ptCount val="1"/>
                <c:pt idx="0">
                  <c:v>7.7732289993263199</c:v>
                </c:pt>
              </c:numCache>
            </c:numRef>
          </c:val>
          <c:extLst>
            <c:ext xmlns:c16="http://schemas.microsoft.com/office/drawing/2014/chart" uri="{C3380CC4-5D6E-409C-BE32-E72D297353CC}">
              <c16:uniqueId val="{00000007-AFFD-4B33-963B-997796D3A385}"/>
            </c:ext>
          </c:extLst>
        </c:ser>
        <c:ser>
          <c:idx val="13"/>
          <c:order val="8"/>
          <c:tx>
            <c:strRef>
              <c:f>Sheet1!$C$11</c:f>
              <c:strCache>
                <c:ptCount val="1"/>
                <c:pt idx="0">
                  <c:v>N-N</c:v>
                </c:pt>
              </c:strCache>
            </c:strRef>
          </c:tx>
          <c:spPr>
            <a:pattFill prst="pct30">
              <a:fgClr>
                <a:schemeClr val="accent4">
                  <a:lumMod val="75000"/>
                </a:schemeClr>
              </a:fgClr>
              <a:bgClr>
                <a:schemeClr val="bg1"/>
              </a:bgClr>
            </a:pattFill>
            <a:ln>
              <a:solidFill>
                <a:schemeClr val="accent4">
                  <a:lumMod val="75000"/>
                </a:schemeClr>
              </a:solidFill>
            </a:ln>
            <a:effectLst/>
          </c:spPr>
          <c:invertIfNegative val="0"/>
          <c:val>
            <c:numRef>
              <c:f>Sheet1!$D$11</c:f>
              <c:numCache>
                <c:formatCode>General</c:formatCode>
                <c:ptCount val="1"/>
                <c:pt idx="0">
                  <c:v>9.7926102502979742</c:v>
                </c:pt>
              </c:numCache>
            </c:numRef>
          </c:val>
          <c:extLst>
            <c:ext xmlns:c16="http://schemas.microsoft.com/office/drawing/2014/chart" uri="{C3380CC4-5D6E-409C-BE32-E72D297353CC}">
              <c16:uniqueId val="{00000008-AFFD-4B33-963B-997796D3A385}"/>
            </c:ext>
          </c:extLst>
        </c:ser>
        <c:ser>
          <c:idx val="14"/>
          <c:order val="9"/>
          <c:tx>
            <c:strRef>
              <c:f>Sheet1!$C$10</c:f>
              <c:strCache>
                <c:ptCount val="1"/>
                <c:pt idx="0">
                  <c:v>C-O</c:v>
                </c:pt>
              </c:strCache>
            </c:strRef>
          </c:tx>
          <c:spPr>
            <a:pattFill prst="pct30">
              <a:fgClr>
                <a:schemeClr val="accent4">
                  <a:lumMod val="75000"/>
                </a:schemeClr>
              </a:fgClr>
              <a:bgClr>
                <a:schemeClr val="bg1"/>
              </a:bgClr>
            </a:pattFill>
            <a:ln>
              <a:solidFill>
                <a:schemeClr val="accent4">
                  <a:lumMod val="75000"/>
                </a:schemeClr>
              </a:solidFill>
            </a:ln>
            <a:effectLst/>
          </c:spPr>
          <c:invertIfNegative val="0"/>
          <c:val>
            <c:numRef>
              <c:f>Sheet1!$D$10</c:f>
              <c:numCache>
                <c:formatCode>General</c:formatCode>
                <c:ptCount val="1"/>
                <c:pt idx="0">
                  <c:v>11.155930973726488</c:v>
                </c:pt>
              </c:numCache>
            </c:numRef>
          </c:val>
          <c:extLst>
            <c:ext xmlns:c16="http://schemas.microsoft.com/office/drawing/2014/chart" uri="{C3380CC4-5D6E-409C-BE32-E72D297353CC}">
              <c16:uniqueId val="{00000009-AFFD-4B33-963B-997796D3A385}"/>
            </c:ext>
          </c:extLst>
        </c:ser>
        <c:ser>
          <c:idx val="10"/>
          <c:order val="10"/>
          <c:tx>
            <c:strRef>
              <c:f>Sheet1!$C$9</c:f>
              <c:strCache>
                <c:ptCount val="1"/>
              </c:strCache>
            </c:strRef>
          </c:tx>
          <c:spPr>
            <a:solidFill>
              <a:schemeClr val="accent5">
                <a:lumMod val="60000"/>
              </a:schemeClr>
            </a:solidFill>
            <a:ln>
              <a:noFill/>
            </a:ln>
            <a:effectLst/>
          </c:spPr>
          <c:invertIfNegative val="0"/>
          <c:val>
            <c:numRef>
              <c:f>Sheet1!$D$9</c:f>
              <c:numCache>
                <c:formatCode>General</c:formatCode>
                <c:ptCount val="1"/>
              </c:numCache>
            </c:numRef>
          </c:val>
          <c:extLst>
            <c:ext xmlns:c16="http://schemas.microsoft.com/office/drawing/2014/chart" uri="{C3380CC4-5D6E-409C-BE32-E72D297353CC}">
              <c16:uniqueId val="{0000000A-AFFD-4B33-963B-997796D3A385}"/>
            </c:ext>
          </c:extLst>
        </c:ser>
        <c:ser>
          <c:idx val="3"/>
          <c:order val="11"/>
          <c:tx>
            <c:strRef>
              <c:f>Sheet1!$C$8</c:f>
              <c:strCache>
                <c:ptCount val="1"/>
                <c:pt idx="0">
                  <c:v>10600</c:v>
                </c:pt>
              </c:strCache>
            </c:strRef>
          </c:tx>
          <c:spPr>
            <a:pattFill prst="pct25">
              <a:fgClr>
                <a:schemeClr val="accent1"/>
              </a:fgClr>
              <a:bgClr>
                <a:schemeClr val="bg1"/>
              </a:bgClr>
            </a:pattFill>
            <a:ln>
              <a:solidFill>
                <a:schemeClr val="accent1"/>
              </a:solidFill>
            </a:ln>
            <a:effectLst/>
          </c:spPr>
          <c:invertIfNegative val="0"/>
          <c:val>
            <c:numRef>
              <c:f>Sheet1!$D$8</c:f>
              <c:numCache>
                <c:formatCode>0.00</c:formatCode>
                <c:ptCount val="1"/>
                <c:pt idx="0">
                  <c:v>0.1169811320754717</c:v>
                </c:pt>
              </c:numCache>
            </c:numRef>
          </c:val>
          <c:extLst>
            <c:ext xmlns:c16="http://schemas.microsoft.com/office/drawing/2014/chart" uri="{C3380CC4-5D6E-409C-BE32-E72D297353CC}">
              <c16:uniqueId val="{0000000B-AFFD-4B33-963B-997796D3A385}"/>
            </c:ext>
          </c:extLst>
        </c:ser>
        <c:ser>
          <c:idx val="2"/>
          <c:order val="12"/>
          <c:tx>
            <c:strRef>
              <c:f>Sheet1!$C$7</c:f>
              <c:strCache>
                <c:ptCount val="1"/>
                <c:pt idx="0">
                  <c:v>1064</c:v>
                </c:pt>
              </c:strCache>
            </c:strRef>
          </c:tx>
          <c:spPr>
            <a:pattFill prst="pct25">
              <a:fgClr>
                <a:schemeClr val="accent1"/>
              </a:fgClr>
              <a:bgClr>
                <a:schemeClr val="bg1"/>
              </a:bgClr>
            </a:pattFill>
            <a:ln>
              <a:solidFill>
                <a:schemeClr val="accent1"/>
              </a:solidFill>
            </a:ln>
            <a:effectLst/>
          </c:spPr>
          <c:invertIfNegative val="0"/>
          <c:val>
            <c:numRef>
              <c:f>Sheet1!$D$7</c:f>
              <c:numCache>
                <c:formatCode>0.00</c:formatCode>
                <c:ptCount val="1"/>
                <c:pt idx="0">
                  <c:v>1.1654135338345866</c:v>
                </c:pt>
              </c:numCache>
            </c:numRef>
          </c:val>
          <c:extLst>
            <c:ext xmlns:c16="http://schemas.microsoft.com/office/drawing/2014/chart" uri="{C3380CC4-5D6E-409C-BE32-E72D297353CC}">
              <c16:uniqueId val="{0000000C-AFFD-4B33-963B-997796D3A385}"/>
            </c:ext>
          </c:extLst>
        </c:ser>
        <c:ser>
          <c:idx val="1"/>
          <c:order val="13"/>
          <c:tx>
            <c:strRef>
              <c:f>Sheet1!$C$6</c:f>
              <c:strCache>
                <c:ptCount val="1"/>
                <c:pt idx="0">
                  <c:v>532</c:v>
                </c:pt>
              </c:strCache>
            </c:strRef>
          </c:tx>
          <c:spPr>
            <a:pattFill prst="pct70">
              <a:fgClr>
                <a:srgbClr val="51AE8E"/>
              </a:fgClr>
              <a:bgClr>
                <a:schemeClr val="bg1"/>
              </a:bgClr>
            </a:pattFill>
            <a:ln>
              <a:solidFill>
                <a:srgbClr val="51AE8E"/>
              </a:solidFill>
            </a:ln>
            <a:effectLst/>
          </c:spPr>
          <c:invertIfNegative val="0"/>
          <c:val>
            <c:numRef>
              <c:f>Sheet1!$D$6</c:f>
              <c:numCache>
                <c:formatCode>0.00</c:formatCode>
                <c:ptCount val="1"/>
                <c:pt idx="0">
                  <c:v>2.3308270676691731</c:v>
                </c:pt>
              </c:numCache>
            </c:numRef>
          </c:val>
          <c:extLst>
            <c:ext xmlns:c16="http://schemas.microsoft.com/office/drawing/2014/chart" uri="{C3380CC4-5D6E-409C-BE32-E72D297353CC}">
              <c16:uniqueId val="{0000000D-AFFD-4B33-963B-997796D3A385}"/>
            </c:ext>
          </c:extLst>
        </c:ser>
        <c:ser>
          <c:idx val="0"/>
          <c:order val="14"/>
          <c:tx>
            <c:strRef>
              <c:f>Sheet1!$C$5</c:f>
              <c:strCache>
                <c:ptCount val="1"/>
                <c:pt idx="0">
                  <c:v>355</c:v>
                </c:pt>
              </c:strCache>
            </c:strRef>
          </c:tx>
          <c:spPr>
            <a:pattFill prst="pct25">
              <a:fgClr>
                <a:schemeClr val="accent1"/>
              </a:fgClr>
              <a:bgClr>
                <a:schemeClr val="bg1"/>
              </a:bgClr>
            </a:pattFill>
            <a:ln>
              <a:solidFill>
                <a:schemeClr val="accent1"/>
              </a:solidFill>
            </a:ln>
            <a:effectLst/>
          </c:spPr>
          <c:invertIfNegative val="0"/>
          <c:val>
            <c:numRef>
              <c:f>Sheet1!$D$5</c:f>
              <c:numCache>
                <c:formatCode>0.00</c:formatCode>
                <c:ptCount val="1"/>
                <c:pt idx="0">
                  <c:v>3.492957746478873</c:v>
                </c:pt>
              </c:numCache>
            </c:numRef>
          </c:val>
          <c:extLst>
            <c:ext xmlns:c16="http://schemas.microsoft.com/office/drawing/2014/chart" uri="{C3380CC4-5D6E-409C-BE32-E72D297353CC}">
              <c16:uniqueId val="{0000000E-AFFD-4B33-963B-997796D3A385}"/>
            </c:ext>
          </c:extLst>
        </c:ser>
        <c:ser>
          <c:idx val="15"/>
          <c:order val="15"/>
          <c:tx>
            <c:strRef>
              <c:f>Sheet1!$C$4</c:f>
              <c:strCache>
                <c:ptCount val="1"/>
                <c:pt idx="0">
                  <c:v>266</c:v>
                </c:pt>
              </c:strCache>
            </c:strRef>
          </c:tx>
          <c:spPr>
            <a:pattFill prst="pct25">
              <a:fgClr>
                <a:schemeClr val="accent1"/>
              </a:fgClr>
              <a:bgClr>
                <a:schemeClr val="bg1"/>
              </a:bgClr>
            </a:pattFill>
            <a:ln>
              <a:solidFill>
                <a:schemeClr val="accent1"/>
              </a:solidFill>
            </a:ln>
            <a:effectLst/>
          </c:spPr>
          <c:invertIfNegative val="0"/>
          <c:val>
            <c:numRef>
              <c:f>Sheet1!$D$4</c:f>
              <c:numCache>
                <c:formatCode>0.00</c:formatCode>
                <c:ptCount val="1"/>
                <c:pt idx="0">
                  <c:v>4.6616541353383463</c:v>
                </c:pt>
              </c:numCache>
            </c:numRef>
          </c:val>
          <c:extLst>
            <c:ext xmlns:c16="http://schemas.microsoft.com/office/drawing/2014/chart" uri="{C3380CC4-5D6E-409C-BE32-E72D297353CC}">
              <c16:uniqueId val="{0000000F-AFFD-4B33-963B-997796D3A385}"/>
            </c:ext>
          </c:extLst>
        </c:ser>
        <c:ser>
          <c:idx val="16"/>
          <c:order val="16"/>
          <c:tx>
            <c:strRef>
              <c:f>Sheet1!$C$3</c:f>
              <c:strCache>
                <c:ptCount val="1"/>
                <c:pt idx="0">
                  <c:v>193</c:v>
                </c:pt>
              </c:strCache>
            </c:strRef>
          </c:tx>
          <c:spPr>
            <a:pattFill prst="pct25">
              <a:fgClr>
                <a:schemeClr val="accent1"/>
              </a:fgClr>
              <a:bgClr>
                <a:schemeClr val="bg1"/>
              </a:bgClr>
            </a:pattFill>
            <a:ln>
              <a:solidFill>
                <a:schemeClr val="accent1"/>
              </a:solidFill>
            </a:ln>
            <a:effectLst/>
          </c:spPr>
          <c:invertIfNegative val="0"/>
          <c:val>
            <c:numRef>
              <c:f>Sheet1!$D$3</c:f>
              <c:numCache>
                <c:formatCode>0.00</c:formatCode>
                <c:ptCount val="1"/>
                <c:pt idx="0">
                  <c:v>6.4248704663212433</c:v>
                </c:pt>
              </c:numCache>
            </c:numRef>
          </c:val>
          <c:extLst>
            <c:ext xmlns:c16="http://schemas.microsoft.com/office/drawing/2014/chart" uri="{C3380CC4-5D6E-409C-BE32-E72D297353CC}">
              <c16:uniqueId val="{00000010-AFFD-4B33-963B-997796D3A385}"/>
            </c:ext>
          </c:extLst>
        </c:ser>
        <c:dLbls>
          <c:showLegendKey val="0"/>
          <c:showVal val="0"/>
          <c:showCatName val="0"/>
          <c:showSerName val="0"/>
          <c:showPercent val="0"/>
          <c:showBubbleSize val="0"/>
        </c:dLbls>
        <c:gapWidth val="182"/>
        <c:axId val="205726248"/>
        <c:axId val="205729776"/>
      </c:barChart>
      <c:catAx>
        <c:axId val="205726248"/>
        <c:scaling>
          <c:orientation val="minMax"/>
        </c:scaling>
        <c:delete val="0"/>
        <c:axPos val="l"/>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729776"/>
        <c:crosses val="autoZero"/>
        <c:auto val="1"/>
        <c:lblAlgn val="ctr"/>
        <c:lblOffset val="100"/>
        <c:noMultiLvlLbl val="0"/>
      </c:catAx>
      <c:valAx>
        <c:axId val="205729776"/>
        <c:scaling>
          <c:orientation val="minMax"/>
        </c:scaling>
        <c:delete val="0"/>
        <c:axPos val="b"/>
        <c:majorGridlines>
          <c:spPr>
            <a:ln w="9525" cap="flat" cmpd="sng" algn="ctr">
              <a:solidFill>
                <a:schemeClr val="tx1"/>
              </a:solidFill>
              <a:round/>
            </a:ln>
            <a:effectLst/>
          </c:spPr>
        </c:majorGridlines>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sz="1400">
                    <a:solidFill>
                      <a:sysClr val="windowText" lastClr="000000"/>
                    </a:solidFill>
                  </a:rPr>
                  <a:t>Bond Dissociation and Photon energy (eV)</a:t>
                </a:r>
              </a:p>
            </c:rich>
          </c:tx>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5726248"/>
        <c:crosses val="autoZero"/>
        <c:crossBetween val="between"/>
        <c:majorUnit val="1"/>
      </c:valAx>
      <c:spPr>
        <a:solidFill>
          <a:schemeClr val="bg1"/>
        </a:solidFill>
        <a:ln>
          <a:solidFill>
            <a:schemeClr val="tx1"/>
          </a:solidFill>
        </a:ln>
        <a:effectLst/>
      </c:spPr>
    </c:plotArea>
    <c:plotVisOnly val="1"/>
    <c:dispBlanksAs val="gap"/>
    <c:showDLblsOverMax val="0"/>
  </c:chart>
  <c:spPr>
    <a:solidFill>
      <a:schemeClr val="bg1"/>
    </a:solidFill>
    <a:ln w="9525" cap="flat" cmpd="sng" algn="ctr">
      <a:solidFill>
        <a:schemeClr val="tx1"/>
      </a:solidFill>
      <a:round/>
    </a:ln>
    <a:effectLst>
      <a:outerShdw blurRad="50800" dist="38100" dir="2700000" algn="tl" rotWithShape="0">
        <a:prstClr val="black">
          <a:alpha val="40000"/>
        </a:prstClr>
      </a:outerShdw>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252805564057915"/>
          <c:y val="4.2438271604938273E-2"/>
          <c:w val="0.7575691713329612"/>
          <c:h val="0.74592294886750266"/>
        </c:manualLayout>
      </c:layout>
      <c:barChart>
        <c:barDir val="bar"/>
        <c:grouping val="clustered"/>
        <c:varyColors val="0"/>
        <c:ser>
          <c:idx val="3"/>
          <c:order val="0"/>
          <c:tx>
            <c:strRef>
              <c:f>Sheet3!$D$7</c:f>
              <c:strCache>
                <c:ptCount val="1"/>
                <c:pt idx="0">
                  <c:v>FR4, generic</c:v>
                </c:pt>
              </c:strCache>
            </c:strRef>
          </c:tx>
          <c:spPr>
            <a:pattFill prst="pct30">
              <a:fgClr>
                <a:srgbClr val="51AE8E"/>
              </a:fgClr>
              <a:bgClr>
                <a:schemeClr val="bg1"/>
              </a:bgClr>
            </a:pattFill>
            <a:ln>
              <a:solidFill>
                <a:srgbClr val="51AE8E"/>
              </a:solidFill>
            </a:ln>
            <a:effectLst/>
          </c:spPr>
          <c:invertIfNegative val="0"/>
          <c:val>
            <c:numRef>
              <c:f>Sheet3!$E$7</c:f>
              <c:numCache>
                <c:formatCode>General</c:formatCode>
                <c:ptCount val="1"/>
                <c:pt idx="0">
                  <c:v>3.4112324615117912E-7</c:v>
                </c:pt>
              </c:numCache>
            </c:numRef>
          </c:val>
          <c:extLst>
            <c:ext xmlns:c16="http://schemas.microsoft.com/office/drawing/2014/chart" uri="{C3380CC4-5D6E-409C-BE32-E72D297353CC}">
              <c16:uniqueId val="{00000000-501D-4ECF-973C-6DE996EBE300}"/>
            </c:ext>
          </c:extLst>
        </c:ser>
        <c:ser>
          <c:idx val="0"/>
          <c:order val="1"/>
          <c:tx>
            <c:strRef>
              <c:f>Sheet3!$D$6</c:f>
              <c:strCache>
                <c:ptCount val="1"/>
                <c:pt idx="0">
                  <c:v>Epoxy resin, generic</c:v>
                </c:pt>
              </c:strCache>
            </c:strRef>
          </c:tx>
          <c:spPr>
            <a:pattFill prst="smCheck">
              <a:fgClr>
                <a:schemeClr val="accent1"/>
              </a:fgClr>
              <a:bgClr>
                <a:schemeClr val="bg1"/>
              </a:bgClr>
            </a:pattFill>
            <a:ln>
              <a:solidFill>
                <a:schemeClr val="accent1"/>
              </a:solidFill>
            </a:ln>
            <a:effectLst/>
          </c:spPr>
          <c:invertIfNegative val="0"/>
          <c:val>
            <c:numRef>
              <c:f>Sheet3!$E$6</c:f>
              <c:numCache>
                <c:formatCode>General</c:formatCode>
                <c:ptCount val="1"/>
                <c:pt idx="0">
                  <c:v>4.227777777777778E-7</c:v>
                </c:pt>
              </c:numCache>
            </c:numRef>
          </c:val>
          <c:extLst>
            <c:ext xmlns:c16="http://schemas.microsoft.com/office/drawing/2014/chart" uri="{C3380CC4-5D6E-409C-BE32-E72D297353CC}">
              <c16:uniqueId val="{00000001-501D-4ECF-973C-6DE996EBE300}"/>
            </c:ext>
          </c:extLst>
        </c:ser>
        <c:ser>
          <c:idx val="2"/>
          <c:order val="2"/>
          <c:tx>
            <c:strRef>
              <c:f>Sheet3!$D$5</c:f>
              <c:strCache>
                <c:ptCount val="1"/>
                <c:pt idx="0">
                  <c:v>E-glass, generic</c:v>
                </c:pt>
              </c:strCache>
            </c:strRef>
          </c:tx>
          <c:spPr>
            <a:pattFill prst="smCheck">
              <a:fgClr>
                <a:schemeClr val="accent1"/>
              </a:fgClr>
              <a:bgClr>
                <a:schemeClr val="bg1"/>
              </a:bgClr>
            </a:pattFill>
            <a:ln>
              <a:solidFill>
                <a:schemeClr val="accent1"/>
              </a:solidFill>
            </a:ln>
            <a:effectLst/>
          </c:spPr>
          <c:invertIfNegative val="0"/>
          <c:val>
            <c:numRef>
              <c:f>Sheet3!$E$5</c:f>
              <c:numCache>
                <c:formatCode>General</c:formatCode>
                <c:ptCount val="1"/>
                <c:pt idx="0">
                  <c:v>6.2448959984627949E-7</c:v>
                </c:pt>
              </c:numCache>
            </c:numRef>
          </c:val>
          <c:extLst>
            <c:ext xmlns:c16="http://schemas.microsoft.com/office/drawing/2014/chart" uri="{C3380CC4-5D6E-409C-BE32-E72D297353CC}">
              <c16:uniqueId val="{00000002-501D-4ECF-973C-6DE996EBE300}"/>
            </c:ext>
          </c:extLst>
        </c:ser>
        <c:ser>
          <c:idx val="1"/>
          <c:order val="3"/>
          <c:tx>
            <c:strRef>
              <c:f>Sheet3!$D$4</c:f>
              <c:strCache>
                <c:ptCount val="1"/>
                <c:pt idx="0">
                  <c:v>SS 310, generic</c:v>
                </c:pt>
              </c:strCache>
            </c:strRef>
          </c:tx>
          <c:spPr>
            <a:pattFill prst="smCheck">
              <a:fgClr>
                <a:schemeClr val="accent1"/>
              </a:fgClr>
              <a:bgClr>
                <a:schemeClr val="bg1"/>
              </a:bgClr>
            </a:pattFill>
            <a:ln>
              <a:solidFill>
                <a:schemeClr val="accent1"/>
              </a:solidFill>
            </a:ln>
            <a:effectLst/>
          </c:spPr>
          <c:invertIfNegative val="0"/>
          <c:val>
            <c:numRef>
              <c:f>Sheet3!$E$4</c:f>
              <c:numCache>
                <c:formatCode>General</c:formatCode>
                <c:ptCount val="1"/>
                <c:pt idx="0">
                  <c:v>3.5499999999999999E-6</c:v>
                </c:pt>
              </c:numCache>
            </c:numRef>
          </c:val>
          <c:extLst>
            <c:ext xmlns:c16="http://schemas.microsoft.com/office/drawing/2014/chart" uri="{C3380CC4-5D6E-409C-BE32-E72D297353CC}">
              <c16:uniqueId val="{00000003-501D-4ECF-973C-6DE996EBE300}"/>
            </c:ext>
          </c:extLst>
        </c:ser>
        <c:dLbls>
          <c:showLegendKey val="0"/>
          <c:showVal val="0"/>
          <c:showCatName val="0"/>
          <c:showSerName val="0"/>
          <c:showPercent val="0"/>
          <c:showBubbleSize val="0"/>
        </c:dLbls>
        <c:gapWidth val="182"/>
        <c:axId val="205726640"/>
        <c:axId val="205731736"/>
      </c:barChart>
      <c:catAx>
        <c:axId val="205726640"/>
        <c:scaling>
          <c:orientation val="minMax"/>
        </c:scaling>
        <c:delete val="0"/>
        <c:axPos val="l"/>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731736"/>
        <c:crosses val="autoZero"/>
        <c:auto val="1"/>
        <c:lblAlgn val="ctr"/>
        <c:lblOffset val="100"/>
        <c:noMultiLvlLbl val="0"/>
      </c:catAx>
      <c:valAx>
        <c:axId val="205731736"/>
        <c:scaling>
          <c:orientation val="minMax"/>
        </c:scaling>
        <c:delete val="0"/>
        <c:axPos val="b"/>
        <c:majorGridlines>
          <c:spPr>
            <a:ln w="9525" cap="flat" cmpd="sng" algn="ctr">
              <a:solidFill>
                <a:schemeClr val="tx1"/>
              </a:solidFill>
              <a:round/>
            </a:ln>
            <a:effectLst/>
          </c:spPr>
        </c:majorGridlines>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dirty="0">
                    <a:solidFill>
                      <a:schemeClr val="tx1"/>
                    </a:solidFill>
                  </a:rPr>
                  <a:t>Thermal diffusivity m</a:t>
                </a:r>
                <a:r>
                  <a:rPr lang="en-US" sz="1400" b="1" baseline="30000" dirty="0">
                    <a:solidFill>
                      <a:schemeClr val="tx1"/>
                    </a:solidFill>
                  </a:rPr>
                  <a:t>2</a:t>
                </a:r>
                <a:r>
                  <a:rPr lang="en-US" sz="1400" b="1" dirty="0">
                    <a:solidFill>
                      <a:schemeClr val="tx1"/>
                    </a:solidFill>
                  </a:rPr>
                  <a:t>/s</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0E+00" sourceLinked="0"/>
        <c:majorTickMark val="none"/>
        <c:minorTickMark val="none"/>
        <c:tickLblPos val="nextTo"/>
        <c:spPr>
          <a:noFill/>
          <a:ln>
            <a:noFill/>
          </a:ln>
          <a:effectLst/>
        </c:spPr>
        <c:txPr>
          <a:bodyPr rot="0" spcFirstLastPara="1" vertOverflow="ellipsis" wrap="square" anchor="ctr" anchorCtr="1"/>
          <a:lstStyle/>
          <a:p>
            <a:pPr>
              <a:defRPr sz="1200" b="0" i="0" u="none" strike="noStrike" kern="1200" baseline="0">
                <a:solidFill>
                  <a:srgbClr val="595959"/>
                </a:solidFill>
                <a:latin typeface="+mn-lt"/>
                <a:ea typeface="+mn-ea"/>
                <a:cs typeface="+mn-cs"/>
              </a:defRPr>
            </a:pPr>
            <a:endParaRPr lang="en-US"/>
          </a:p>
        </c:txPr>
        <c:crossAx val="205726640"/>
        <c:crosses val="autoZero"/>
        <c:crossBetween val="between"/>
        <c:majorUnit val="5.0000000000000019E-7"/>
      </c:valAx>
      <c:spPr>
        <a:noFill/>
        <a:ln>
          <a:solidFill>
            <a:schemeClr val="tx1"/>
          </a:solidFill>
        </a:ln>
        <a:effectLst/>
      </c:spPr>
    </c:plotArea>
    <c:plotVisOnly val="1"/>
    <c:dispBlanksAs val="gap"/>
    <c:showDLblsOverMax val="0"/>
  </c:chart>
  <c:spPr>
    <a:solidFill>
      <a:schemeClr val="bg1"/>
    </a:solidFill>
    <a:ln w="9525" cap="flat" cmpd="sng" algn="ctr">
      <a:solidFill>
        <a:schemeClr val="tx1"/>
      </a:solidFill>
      <a:round/>
    </a:ln>
    <a:effectLst>
      <a:outerShdw blurRad="50800" dist="38100" dir="2700000" algn="tl" rotWithShape="0">
        <a:prstClr val="black">
          <a:alpha val="40000"/>
        </a:prstClr>
      </a:outerShdw>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SG" sz="1800" dirty="0">
                <a:solidFill>
                  <a:schemeClr val="tx1"/>
                </a:solidFill>
              </a:rPr>
              <a:t>Local</a:t>
            </a:r>
            <a:r>
              <a:rPr lang="en-SG" sz="1800" baseline="0" dirty="0">
                <a:solidFill>
                  <a:schemeClr val="tx1"/>
                </a:solidFill>
              </a:rPr>
              <a:t> temp of FR4 during pulsed UV laser cutting </a:t>
            </a:r>
          </a:p>
          <a:p>
            <a:pPr>
              <a:defRPr sz="1800">
                <a:solidFill>
                  <a:schemeClr val="tx1"/>
                </a:solidFill>
              </a:defRPr>
            </a:pPr>
            <a:r>
              <a:rPr lang="en-SG" sz="1800" baseline="0" dirty="0">
                <a:solidFill>
                  <a:schemeClr val="tx1"/>
                </a:solidFill>
              </a:rPr>
              <a:t>(2mm cut length, 50 passes)</a:t>
            </a:r>
            <a:endParaRPr lang="en-SG" sz="1800" dirty="0">
              <a:solidFill>
                <a:schemeClr val="tx1"/>
              </a:solidFill>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3815048118985127"/>
          <c:y val="0.20714374149433235"/>
          <c:w val="0.81862729658792655"/>
          <c:h val="0.60175252180459116"/>
        </c:manualLayout>
      </c:layout>
      <c:scatterChart>
        <c:scatterStyle val="lineMarker"/>
        <c:varyColors val="0"/>
        <c:ser>
          <c:idx val="0"/>
          <c:order val="0"/>
          <c:tx>
            <c:strRef>
              <c:f>Sheet4!$A$1</c:f>
              <c:strCache>
                <c:ptCount val="1"/>
                <c:pt idx="0">
                  <c:v>Continuous</c:v>
                </c:pt>
              </c:strCache>
            </c:strRef>
          </c:tx>
          <c:spPr>
            <a:ln w="19050" cap="rnd">
              <a:solidFill>
                <a:schemeClr val="accent1"/>
              </a:solidFill>
              <a:round/>
            </a:ln>
            <a:effectLst/>
          </c:spPr>
          <c:marker>
            <c:symbol val="none"/>
          </c:marker>
          <c:xVal>
            <c:numRef>
              <c:f>Sheet4!$A$2:$A$166</c:f>
              <c:numCache>
                <c:formatCode>General</c:formatCode>
                <c:ptCount val="165"/>
                <c:pt idx="0">
                  <c:v>0</c:v>
                </c:pt>
                <c:pt idx="1">
                  <c:v>5.2999999999999999E-2</c:v>
                </c:pt>
                <c:pt idx="2">
                  <c:v>0.107</c:v>
                </c:pt>
                <c:pt idx="3">
                  <c:v>0.16</c:v>
                </c:pt>
                <c:pt idx="4">
                  <c:v>0.21299999999999999</c:v>
                </c:pt>
                <c:pt idx="5">
                  <c:v>0.26700000000000002</c:v>
                </c:pt>
                <c:pt idx="6">
                  <c:v>0.32</c:v>
                </c:pt>
                <c:pt idx="7">
                  <c:v>0.373</c:v>
                </c:pt>
                <c:pt idx="8">
                  <c:v>0.42699999999999999</c:v>
                </c:pt>
                <c:pt idx="9">
                  <c:v>0.48</c:v>
                </c:pt>
                <c:pt idx="10">
                  <c:v>0.53300000000000003</c:v>
                </c:pt>
                <c:pt idx="11">
                  <c:v>0.58699999999999997</c:v>
                </c:pt>
                <c:pt idx="12">
                  <c:v>0.64</c:v>
                </c:pt>
                <c:pt idx="13">
                  <c:v>0.69299999999999995</c:v>
                </c:pt>
                <c:pt idx="14">
                  <c:v>0.747</c:v>
                </c:pt>
                <c:pt idx="15">
                  <c:v>0.8</c:v>
                </c:pt>
                <c:pt idx="16">
                  <c:v>0.85299999999999998</c:v>
                </c:pt>
                <c:pt idx="17">
                  <c:v>0.90700000000000003</c:v>
                </c:pt>
                <c:pt idx="18">
                  <c:v>0.96</c:v>
                </c:pt>
                <c:pt idx="19">
                  <c:v>1.0129999999999999</c:v>
                </c:pt>
                <c:pt idx="20">
                  <c:v>1.0669999999999999</c:v>
                </c:pt>
                <c:pt idx="21">
                  <c:v>1.1200000000000001</c:v>
                </c:pt>
                <c:pt idx="22">
                  <c:v>1.173</c:v>
                </c:pt>
                <c:pt idx="23">
                  <c:v>1.2270000000000001</c:v>
                </c:pt>
                <c:pt idx="24">
                  <c:v>1.28</c:v>
                </c:pt>
                <c:pt idx="25">
                  <c:v>1.333</c:v>
                </c:pt>
                <c:pt idx="26">
                  <c:v>1.387</c:v>
                </c:pt>
                <c:pt idx="27">
                  <c:v>1.44</c:v>
                </c:pt>
                <c:pt idx="28">
                  <c:v>1.4930000000000001</c:v>
                </c:pt>
                <c:pt idx="29">
                  <c:v>1.5469999999999999</c:v>
                </c:pt>
                <c:pt idx="30">
                  <c:v>1.6</c:v>
                </c:pt>
                <c:pt idx="31">
                  <c:v>1.653</c:v>
                </c:pt>
                <c:pt idx="32">
                  <c:v>1.7070000000000001</c:v>
                </c:pt>
                <c:pt idx="33">
                  <c:v>1.76</c:v>
                </c:pt>
                <c:pt idx="34">
                  <c:v>1.8129999999999999</c:v>
                </c:pt>
                <c:pt idx="35">
                  <c:v>1.867</c:v>
                </c:pt>
                <c:pt idx="36">
                  <c:v>1.92</c:v>
                </c:pt>
                <c:pt idx="37">
                  <c:v>1.9730000000000001</c:v>
                </c:pt>
                <c:pt idx="38">
                  <c:v>2.0270000000000001</c:v>
                </c:pt>
                <c:pt idx="39">
                  <c:v>2.08</c:v>
                </c:pt>
                <c:pt idx="40">
                  <c:v>2.133</c:v>
                </c:pt>
                <c:pt idx="41">
                  <c:v>2.1869999999999998</c:v>
                </c:pt>
                <c:pt idx="42">
                  <c:v>2.2400000000000002</c:v>
                </c:pt>
                <c:pt idx="43">
                  <c:v>2.2930000000000001</c:v>
                </c:pt>
                <c:pt idx="44">
                  <c:v>2.347</c:v>
                </c:pt>
                <c:pt idx="45">
                  <c:v>2.4</c:v>
                </c:pt>
                <c:pt idx="46">
                  <c:v>2.4529999999999998</c:v>
                </c:pt>
                <c:pt idx="47">
                  <c:v>2.5070000000000001</c:v>
                </c:pt>
                <c:pt idx="48">
                  <c:v>2.56</c:v>
                </c:pt>
                <c:pt idx="49">
                  <c:v>2.613</c:v>
                </c:pt>
                <c:pt idx="50">
                  <c:v>2.6669999999999998</c:v>
                </c:pt>
                <c:pt idx="51">
                  <c:v>2.72</c:v>
                </c:pt>
                <c:pt idx="52">
                  <c:v>2.7730000000000001</c:v>
                </c:pt>
                <c:pt idx="53">
                  <c:v>2.827</c:v>
                </c:pt>
                <c:pt idx="54">
                  <c:v>2.88</c:v>
                </c:pt>
                <c:pt idx="55">
                  <c:v>2.9329999999999998</c:v>
                </c:pt>
                <c:pt idx="56">
                  <c:v>2.9870000000000001</c:v>
                </c:pt>
                <c:pt idx="57">
                  <c:v>3.04</c:v>
                </c:pt>
                <c:pt idx="58">
                  <c:v>3.093</c:v>
                </c:pt>
                <c:pt idx="59">
                  <c:v>3.1469999999999998</c:v>
                </c:pt>
                <c:pt idx="60">
                  <c:v>3.2</c:v>
                </c:pt>
                <c:pt idx="61">
                  <c:v>3.2530000000000001</c:v>
                </c:pt>
                <c:pt idx="62">
                  <c:v>3.3069999999999999</c:v>
                </c:pt>
                <c:pt idx="63">
                  <c:v>3.36</c:v>
                </c:pt>
                <c:pt idx="64">
                  <c:v>3.4129999999999998</c:v>
                </c:pt>
                <c:pt idx="65">
                  <c:v>3.4670000000000001</c:v>
                </c:pt>
                <c:pt idx="66">
                  <c:v>3.52</c:v>
                </c:pt>
                <c:pt idx="67">
                  <c:v>3.573</c:v>
                </c:pt>
                <c:pt idx="68">
                  <c:v>3.6269999999999998</c:v>
                </c:pt>
                <c:pt idx="69">
                  <c:v>3.68</c:v>
                </c:pt>
                <c:pt idx="70">
                  <c:v>3.7330000000000001</c:v>
                </c:pt>
                <c:pt idx="71">
                  <c:v>3.7869999999999999</c:v>
                </c:pt>
                <c:pt idx="72">
                  <c:v>3.84</c:v>
                </c:pt>
                <c:pt idx="73">
                  <c:v>3.8929999999999998</c:v>
                </c:pt>
                <c:pt idx="74">
                  <c:v>3.9470000000000001</c:v>
                </c:pt>
                <c:pt idx="75">
                  <c:v>4</c:v>
                </c:pt>
                <c:pt idx="76">
                  <c:v>4.0529999999999999</c:v>
                </c:pt>
                <c:pt idx="77">
                  <c:v>4.1070000000000002</c:v>
                </c:pt>
                <c:pt idx="78">
                  <c:v>4.16</c:v>
                </c:pt>
                <c:pt idx="79">
                  <c:v>4.2130000000000001</c:v>
                </c:pt>
                <c:pt idx="80">
                  <c:v>4.2670000000000003</c:v>
                </c:pt>
                <c:pt idx="81">
                  <c:v>4.32</c:v>
                </c:pt>
                <c:pt idx="82">
                  <c:v>4.3730000000000002</c:v>
                </c:pt>
                <c:pt idx="83">
                  <c:v>4.4269999999999996</c:v>
                </c:pt>
                <c:pt idx="84">
                  <c:v>4.4800000000000004</c:v>
                </c:pt>
                <c:pt idx="85">
                  <c:v>4.5330000000000004</c:v>
                </c:pt>
                <c:pt idx="86">
                  <c:v>4.5869999999999997</c:v>
                </c:pt>
                <c:pt idx="87">
                  <c:v>4.6399999999999997</c:v>
                </c:pt>
                <c:pt idx="88">
                  <c:v>4.6929999999999996</c:v>
                </c:pt>
                <c:pt idx="89">
                  <c:v>4.7469999999999999</c:v>
                </c:pt>
                <c:pt idx="90">
                  <c:v>4.8</c:v>
                </c:pt>
                <c:pt idx="91">
                  <c:v>4.8529999999999998</c:v>
                </c:pt>
                <c:pt idx="92">
                  <c:v>4.907</c:v>
                </c:pt>
                <c:pt idx="93">
                  <c:v>4.96</c:v>
                </c:pt>
                <c:pt idx="94">
                  <c:v>5.0129999999999999</c:v>
                </c:pt>
                <c:pt idx="95">
                  <c:v>5.0670000000000002</c:v>
                </c:pt>
                <c:pt idx="96">
                  <c:v>5.12</c:v>
                </c:pt>
                <c:pt idx="97">
                  <c:v>5.173</c:v>
                </c:pt>
                <c:pt idx="98">
                  <c:v>5.2270000000000003</c:v>
                </c:pt>
                <c:pt idx="99">
                  <c:v>5.28</c:v>
                </c:pt>
                <c:pt idx="100">
                  <c:v>5.3330000000000002</c:v>
                </c:pt>
                <c:pt idx="101">
                  <c:v>5.3869999999999996</c:v>
                </c:pt>
                <c:pt idx="102">
                  <c:v>5.44</c:v>
                </c:pt>
                <c:pt idx="103">
                  <c:v>5.4930000000000003</c:v>
                </c:pt>
                <c:pt idx="104">
                  <c:v>5.5469999999999997</c:v>
                </c:pt>
                <c:pt idx="105">
                  <c:v>5.6</c:v>
                </c:pt>
                <c:pt idx="106">
                  <c:v>5.6529999999999996</c:v>
                </c:pt>
                <c:pt idx="107">
                  <c:v>5.7069999999999999</c:v>
                </c:pt>
                <c:pt idx="108">
                  <c:v>5.76</c:v>
                </c:pt>
                <c:pt idx="109">
                  <c:v>5.8129999999999997</c:v>
                </c:pt>
                <c:pt idx="110">
                  <c:v>5.867</c:v>
                </c:pt>
                <c:pt idx="111">
                  <c:v>5.92</c:v>
                </c:pt>
                <c:pt idx="112">
                  <c:v>5.9729999999999999</c:v>
                </c:pt>
                <c:pt idx="113">
                  <c:v>6.0270000000000001</c:v>
                </c:pt>
                <c:pt idx="114">
                  <c:v>6.08</c:v>
                </c:pt>
                <c:pt idx="115">
                  <c:v>6.133</c:v>
                </c:pt>
                <c:pt idx="116">
                  <c:v>6.1870000000000003</c:v>
                </c:pt>
                <c:pt idx="117">
                  <c:v>6.24</c:v>
                </c:pt>
                <c:pt idx="118">
                  <c:v>6.2930000000000001</c:v>
                </c:pt>
                <c:pt idx="119">
                  <c:v>6.3470000000000004</c:v>
                </c:pt>
                <c:pt idx="120">
                  <c:v>6.4</c:v>
                </c:pt>
                <c:pt idx="121">
                  <c:v>6.4530000000000003</c:v>
                </c:pt>
                <c:pt idx="122">
                  <c:v>6.5069999999999997</c:v>
                </c:pt>
                <c:pt idx="123">
                  <c:v>6.56</c:v>
                </c:pt>
                <c:pt idx="124">
                  <c:v>6.6130000000000004</c:v>
                </c:pt>
                <c:pt idx="125">
                  <c:v>6.6669999999999998</c:v>
                </c:pt>
                <c:pt idx="126">
                  <c:v>6.72</c:v>
                </c:pt>
                <c:pt idx="127">
                  <c:v>6.7729999999999997</c:v>
                </c:pt>
                <c:pt idx="128">
                  <c:v>6.827</c:v>
                </c:pt>
                <c:pt idx="129">
                  <c:v>6.88</c:v>
                </c:pt>
                <c:pt idx="130">
                  <c:v>6.9329999999999998</c:v>
                </c:pt>
                <c:pt idx="131">
                  <c:v>6.9870000000000001</c:v>
                </c:pt>
                <c:pt idx="132">
                  <c:v>7.04</c:v>
                </c:pt>
                <c:pt idx="133">
                  <c:v>7.093</c:v>
                </c:pt>
                <c:pt idx="134">
                  <c:v>7.1470000000000002</c:v>
                </c:pt>
                <c:pt idx="135">
                  <c:v>7.2</c:v>
                </c:pt>
                <c:pt idx="136">
                  <c:v>7.2530000000000001</c:v>
                </c:pt>
                <c:pt idx="137">
                  <c:v>7.3070000000000004</c:v>
                </c:pt>
                <c:pt idx="138">
                  <c:v>7.36</c:v>
                </c:pt>
                <c:pt idx="139">
                  <c:v>7.4130000000000003</c:v>
                </c:pt>
                <c:pt idx="140">
                  <c:v>7.4669999999999996</c:v>
                </c:pt>
                <c:pt idx="141">
                  <c:v>7.52</c:v>
                </c:pt>
                <c:pt idx="142">
                  <c:v>7.5730000000000004</c:v>
                </c:pt>
                <c:pt idx="143">
                  <c:v>7.6269999999999998</c:v>
                </c:pt>
                <c:pt idx="144">
                  <c:v>7.68</c:v>
                </c:pt>
                <c:pt idx="145">
                  <c:v>7.7329999999999997</c:v>
                </c:pt>
                <c:pt idx="146">
                  <c:v>7.7869999999999999</c:v>
                </c:pt>
                <c:pt idx="147">
                  <c:v>7.84</c:v>
                </c:pt>
                <c:pt idx="148">
                  <c:v>7.8929999999999998</c:v>
                </c:pt>
                <c:pt idx="149">
                  <c:v>7.9470000000000001</c:v>
                </c:pt>
                <c:pt idx="150">
                  <c:v>8</c:v>
                </c:pt>
                <c:pt idx="151">
                  <c:v>8.0530000000000008</c:v>
                </c:pt>
                <c:pt idx="152">
                  <c:v>8.1069999999999993</c:v>
                </c:pt>
                <c:pt idx="153">
                  <c:v>8.16</c:v>
                </c:pt>
                <c:pt idx="154">
                  <c:v>8.2129999999999992</c:v>
                </c:pt>
                <c:pt idx="155">
                  <c:v>8.2669999999999995</c:v>
                </c:pt>
                <c:pt idx="156">
                  <c:v>8.32</c:v>
                </c:pt>
                <c:pt idx="157">
                  <c:v>8.3729999999999993</c:v>
                </c:pt>
                <c:pt idx="158">
                  <c:v>8.4269999999999996</c:v>
                </c:pt>
                <c:pt idx="159">
                  <c:v>8.48</c:v>
                </c:pt>
                <c:pt idx="160">
                  <c:v>8.5329999999999995</c:v>
                </c:pt>
                <c:pt idx="161">
                  <c:v>8.5869999999999997</c:v>
                </c:pt>
                <c:pt idx="162">
                  <c:v>8.64</c:v>
                </c:pt>
                <c:pt idx="163">
                  <c:v>8.6929999999999996</c:v>
                </c:pt>
                <c:pt idx="164">
                  <c:v>8.7469999999999999</c:v>
                </c:pt>
              </c:numCache>
            </c:numRef>
          </c:xVal>
          <c:yVal>
            <c:numRef>
              <c:f>Sheet4!$B$25:$B$188</c:f>
              <c:numCache>
                <c:formatCode>General</c:formatCode>
                <c:ptCount val="164"/>
                <c:pt idx="0">
                  <c:v>31.69</c:v>
                </c:pt>
                <c:pt idx="1">
                  <c:v>31.73</c:v>
                </c:pt>
                <c:pt idx="2">
                  <c:v>31.69</c:v>
                </c:pt>
                <c:pt idx="3">
                  <c:v>31.66</c:v>
                </c:pt>
                <c:pt idx="4">
                  <c:v>31.66</c:v>
                </c:pt>
                <c:pt idx="5">
                  <c:v>31.66</c:v>
                </c:pt>
                <c:pt idx="6">
                  <c:v>31.64</c:v>
                </c:pt>
                <c:pt idx="7">
                  <c:v>31.7</c:v>
                </c:pt>
                <c:pt idx="8">
                  <c:v>31.69</c:v>
                </c:pt>
                <c:pt idx="9">
                  <c:v>31.66</c:v>
                </c:pt>
                <c:pt idx="10">
                  <c:v>81.94</c:v>
                </c:pt>
                <c:pt idx="11">
                  <c:v>119.42</c:v>
                </c:pt>
                <c:pt idx="12">
                  <c:v>152.09</c:v>
                </c:pt>
                <c:pt idx="13">
                  <c:v>189.19</c:v>
                </c:pt>
                <c:pt idx="14">
                  <c:v>238.04</c:v>
                </c:pt>
                <c:pt idx="15">
                  <c:v>228.76</c:v>
                </c:pt>
                <c:pt idx="16">
                  <c:v>280.17</c:v>
                </c:pt>
                <c:pt idx="17">
                  <c:v>266.06</c:v>
                </c:pt>
                <c:pt idx="18">
                  <c:v>285.81</c:v>
                </c:pt>
                <c:pt idx="19">
                  <c:v>284.52999999999997</c:v>
                </c:pt>
                <c:pt idx="20">
                  <c:v>285.81</c:v>
                </c:pt>
                <c:pt idx="21">
                  <c:v>246.63</c:v>
                </c:pt>
                <c:pt idx="22">
                  <c:v>204.17</c:v>
                </c:pt>
                <c:pt idx="23">
                  <c:v>181.16</c:v>
                </c:pt>
                <c:pt idx="24">
                  <c:v>161.79</c:v>
                </c:pt>
                <c:pt idx="25">
                  <c:v>147.34</c:v>
                </c:pt>
                <c:pt idx="26">
                  <c:v>135.46</c:v>
                </c:pt>
                <c:pt idx="27">
                  <c:v>125.59</c:v>
                </c:pt>
                <c:pt idx="28">
                  <c:v>117.25</c:v>
                </c:pt>
                <c:pt idx="29">
                  <c:v>109.56</c:v>
                </c:pt>
                <c:pt idx="30">
                  <c:v>107.31</c:v>
                </c:pt>
                <c:pt idx="31">
                  <c:v>101.7</c:v>
                </c:pt>
                <c:pt idx="32">
                  <c:v>96.9</c:v>
                </c:pt>
                <c:pt idx="33">
                  <c:v>92.63</c:v>
                </c:pt>
                <c:pt idx="34">
                  <c:v>88.8</c:v>
                </c:pt>
                <c:pt idx="35">
                  <c:v>85.39</c:v>
                </c:pt>
                <c:pt idx="36">
                  <c:v>82.41</c:v>
                </c:pt>
                <c:pt idx="37">
                  <c:v>79.55</c:v>
                </c:pt>
                <c:pt idx="38">
                  <c:v>77.13</c:v>
                </c:pt>
                <c:pt idx="39">
                  <c:v>74.819999999999993</c:v>
                </c:pt>
                <c:pt idx="40">
                  <c:v>72.819999999999993</c:v>
                </c:pt>
                <c:pt idx="41">
                  <c:v>70.849999999999994</c:v>
                </c:pt>
                <c:pt idx="42">
                  <c:v>69.11</c:v>
                </c:pt>
                <c:pt idx="43">
                  <c:v>67.66</c:v>
                </c:pt>
                <c:pt idx="44">
                  <c:v>66.260000000000005</c:v>
                </c:pt>
                <c:pt idx="45">
                  <c:v>64.98</c:v>
                </c:pt>
                <c:pt idx="46">
                  <c:v>63.82</c:v>
                </c:pt>
                <c:pt idx="47">
                  <c:v>62.72</c:v>
                </c:pt>
                <c:pt idx="48">
                  <c:v>61.7</c:v>
                </c:pt>
                <c:pt idx="49">
                  <c:v>60.73</c:v>
                </c:pt>
                <c:pt idx="50">
                  <c:v>59.88</c:v>
                </c:pt>
                <c:pt idx="51">
                  <c:v>59.01</c:v>
                </c:pt>
                <c:pt idx="52">
                  <c:v>58.24</c:v>
                </c:pt>
                <c:pt idx="53">
                  <c:v>57.54</c:v>
                </c:pt>
                <c:pt idx="54">
                  <c:v>56.88</c:v>
                </c:pt>
                <c:pt idx="55">
                  <c:v>56.17</c:v>
                </c:pt>
                <c:pt idx="56">
                  <c:v>55.54</c:v>
                </c:pt>
                <c:pt idx="57">
                  <c:v>54.99</c:v>
                </c:pt>
                <c:pt idx="58">
                  <c:v>54.47</c:v>
                </c:pt>
                <c:pt idx="59">
                  <c:v>53.9</c:v>
                </c:pt>
                <c:pt idx="60">
                  <c:v>53.38</c:v>
                </c:pt>
                <c:pt idx="61">
                  <c:v>52.93</c:v>
                </c:pt>
                <c:pt idx="62">
                  <c:v>52.45</c:v>
                </c:pt>
                <c:pt idx="63">
                  <c:v>52.04</c:v>
                </c:pt>
                <c:pt idx="64">
                  <c:v>51.64</c:v>
                </c:pt>
                <c:pt idx="65">
                  <c:v>51.2</c:v>
                </c:pt>
                <c:pt idx="66">
                  <c:v>50.81</c:v>
                </c:pt>
                <c:pt idx="67">
                  <c:v>50.52</c:v>
                </c:pt>
                <c:pt idx="68">
                  <c:v>50.16</c:v>
                </c:pt>
                <c:pt idx="69">
                  <c:v>49.84</c:v>
                </c:pt>
                <c:pt idx="70">
                  <c:v>49.49</c:v>
                </c:pt>
                <c:pt idx="71">
                  <c:v>49.2</c:v>
                </c:pt>
                <c:pt idx="72">
                  <c:v>48.87</c:v>
                </c:pt>
                <c:pt idx="73">
                  <c:v>48.58</c:v>
                </c:pt>
                <c:pt idx="74">
                  <c:v>48.3</c:v>
                </c:pt>
                <c:pt idx="75">
                  <c:v>48.05</c:v>
                </c:pt>
                <c:pt idx="76">
                  <c:v>47.77</c:v>
                </c:pt>
                <c:pt idx="77">
                  <c:v>47.5</c:v>
                </c:pt>
                <c:pt idx="78">
                  <c:v>47.33</c:v>
                </c:pt>
                <c:pt idx="79">
                  <c:v>47.02</c:v>
                </c:pt>
                <c:pt idx="80">
                  <c:v>46.81</c:v>
                </c:pt>
                <c:pt idx="81">
                  <c:v>46.59</c:v>
                </c:pt>
                <c:pt idx="82">
                  <c:v>46.36</c:v>
                </c:pt>
                <c:pt idx="83">
                  <c:v>46.13</c:v>
                </c:pt>
                <c:pt idx="84">
                  <c:v>45.96</c:v>
                </c:pt>
                <c:pt idx="85">
                  <c:v>45.76</c:v>
                </c:pt>
                <c:pt idx="86">
                  <c:v>45.54</c:v>
                </c:pt>
                <c:pt idx="87">
                  <c:v>45.39</c:v>
                </c:pt>
                <c:pt idx="88">
                  <c:v>45.17</c:v>
                </c:pt>
                <c:pt idx="89">
                  <c:v>45</c:v>
                </c:pt>
                <c:pt idx="90">
                  <c:v>44.85</c:v>
                </c:pt>
                <c:pt idx="91">
                  <c:v>44.71</c:v>
                </c:pt>
                <c:pt idx="92">
                  <c:v>44.48</c:v>
                </c:pt>
                <c:pt idx="93">
                  <c:v>44.37</c:v>
                </c:pt>
                <c:pt idx="94">
                  <c:v>44.21</c:v>
                </c:pt>
                <c:pt idx="95">
                  <c:v>44.06</c:v>
                </c:pt>
                <c:pt idx="96">
                  <c:v>43.92</c:v>
                </c:pt>
                <c:pt idx="97">
                  <c:v>43.76</c:v>
                </c:pt>
                <c:pt idx="98">
                  <c:v>43.63</c:v>
                </c:pt>
                <c:pt idx="99">
                  <c:v>43.48</c:v>
                </c:pt>
                <c:pt idx="100">
                  <c:v>43.35</c:v>
                </c:pt>
                <c:pt idx="101">
                  <c:v>43.26</c:v>
                </c:pt>
                <c:pt idx="102">
                  <c:v>43.07</c:v>
                </c:pt>
                <c:pt idx="103">
                  <c:v>42.94</c:v>
                </c:pt>
                <c:pt idx="104">
                  <c:v>42.81</c:v>
                </c:pt>
                <c:pt idx="105">
                  <c:v>42.7</c:v>
                </c:pt>
                <c:pt idx="106">
                  <c:v>42.63</c:v>
                </c:pt>
                <c:pt idx="107">
                  <c:v>42.46</c:v>
                </c:pt>
                <c:pt idx="108">
                  <c:v>42.4</c:v>
                </c:pt>
                <c:pt idx="109">
                  <c:v>42.24</c:v>
                </c:pt>
                <c:pt idx="110">
                  <c:v>42.16</c:v>
                </c:pt>
                <c:pt idx="111">
                  <c:v>42.01</c:v>
                </c:pt>
                <c:pt idx="112">
                  <c:v>41.91</c:v>
                </c:pt>
                <c:pt idx="113">
                  <c:v>41.86</c:v>
                </c:pt>
                <c:pt idx="114">
                  <c:v>41.71</c:v>
                </c:pt>
                <c:pt idx="115">
                  <c:v>41.62</c:v>
                </c:pt>
                <c:pt idx="116">
                  <c:v>41.52</c:v>
                </c:pt>
                <c:pt idx="117">
                  <c:v>41.42</c:v>
                </c:pt>
                <c:pt idx="118">
                  <c:v>41.34</c:v>
                </c:pt>
                <c:pt idx="119">
                  <c:v>41.24</c:v>
                </c:pt>
                <c:pt idx="120">
                  <c:v>41.17</c:v>
                </c:pt>
                <c:pt idx="121">
                  <c:v>41.03</c:v>
                </c:pt>
                <c:pt idx="122">
                  <c:v>41</c:v>
                </c:pt>
                <c:pt idx="123">
                  <c:v>40.909999999999997</c:v>
                </c:pt>
                <c:pt idx="124">
                  <c:v>40.799999999999997</c:v>
                </c:pt>
                <c:pt idx="125">
                  <c:v>40.67</c:v>
                </c:pt>
                <c:pt idx="126">
                  <c:v>40.68</c:v>
                </c:pt>
                <c:pt idx="127">
                  <c:v>40.630000000000003</c:v>
                </c:pt>
                <c:pt idx="128">
                  <c:v>40.5</c:v>
                </c:pt>
                <c:pt idx="129">
                  <c:v>40.36</c:v>
                </c:pt>
                <c:pt idx="130">
                  <c:v>40.32</c:v>
                </c:pt>
                <c:pt idx="131">
                  <c:v>40.25</c:v>
                </c:pt>
                <c:pt idx="132">
                  <c:v>40.159999999999997</c:v>
                </c:pt>
                <c:pt idx="133">
                  <c:v>40.11</c:v>
                </c:pt>
                <c:pt idx="134">
                  <c:v>40.03</c:v>
                </c:pt>
                <c:pt idx="135">
                  <c:v>39.979999999999997</c:v>
                </c:pt>
                <c:pt idx="136">
                  <c:v>39.89</c:v>
                </c:pt>
                <c:pt idx="137">
                  <c:v>39.840000000000003</c:v>
                </c:pt>
                <c:pt idx="138">
                  <c:v>39.770000000000003</c:v>
                </c:pt>
                <c:pt idx="139">
                  <c:v>39.67</c:v>
                </c:pt>
                <c:pt idx="140">
                  <c:v>39.67</c:v>
                </c:pt>
                <c:pt idx="141">
                  <c:v>39.6</c:v>
                </c:pt>
                <c:pt idx="142">
                  <c:v>39.520000000000003</c:v>
                </c:pt>
                <c:pt idx="143">
                  <c:v>39.369999999999997</c:v>
                </c:pt>
                <c:pt idx="144">
                  <c:v>39.35</c:v>
                </c:pt>
                <c:pt idx="145">
                  <c:v>39.28</c:v>
                </c:pt>
                <c:pt idx="146">
                  <c:v>39.270000000000003</c:v>
                </c:pt>
                <c:pt idx="147">
                  <c:v>39.18</c:v>
                </c:pt>
                <c:pt idx="148">
                  <c:v>39.090000000000003</c:v>
                </c:pt>
                <c:pt idx="149">
                  <c:v>39.04</c:v>
                </c:pt>
                <c:pt idx="150">
                  <c:v>39.020000000000003</c:v>
                </c:pt>
                <c:pt idx="151">
                  <c:v>38.96</c:v>
                </c:pt>
                <c:pt idx="152">
                  <c:v>38.85</c:v>
                </c:pt>
                <c:pt idx="153">
                  <c:v>38.83</c:v>
                </c:pt>
                <c:pt idx="154">
                  <c:v>38.76</c:v>
                </c:pt>
                <c:pt idx="155">
                  <c:v>38.71</c:v>
                </c:pt>
                <c:pt idx="156">
                  <c:v>38.71</c:v>
                </c:pt>
                <c:pt idx="157">
                  <c:v>38.67</c:v>
                </c:pt>
                <c:pt idx="158">
                  <c:v>38.58</c:v>
                </c:pt>
                <c:pt idx="159">
                  <c:v>38.5</c:v>
                </c:pt>
                <c:pt idx="160">
                  <c:v>38.51</c:v>
                </c:pt>
                <c:pt idx="161">
                  <c:v>38.39</c:v>
                </c:pt>
                <c:pt idx="162">
                  <c:v>38.31</c:v>
                </c:pt>
                <c:pt idx="163">
                  <c:v>38.340000000000003</c:v>
                </c:pt>
              </c:numCache>
            </c:numRef>
          </c:yVal>
          <c:smooth val="0"/>
          <c:extLst>
            <c:ext xmlns:c16="http://schemas.microsoft.com/office/drawing/2014/chart" uri="{C3380CC4-5D6E-409C-BE32-E72D297353CC}">
              <c16:uniqueId val="{00000000-1B88-45D7-8CA7-4493D4241AEB}"/>
            </c:ext>
          </c:extLst>
        </c:ser>
        <c:ser>
          <c:idx val="1"/>
          <c:order val="1"/>
          <c:tx>
            <c:strRef>
              <c:f>Sheet4!$D$1</c:f>
              <c:strCache>
                <c:ptCount val="1"/>
                <c:pt idx="0">
                  <c:v>Intermittent</c:v>
                </c:pt>
              </c:strCache>
            </c:strRef>
          </c:tx>
          <c:spPr>
            <a:ln w="19050" cap="rnd">
              <a:solidFill>
                <a:schemeClr val="accent2"/>
              </a:solidFill>
              <a:round/>
            </a:ln>
            <a:effectLst/>
          </c:spPr>
          <c:marker>
            <c:symbol val="none"/>
          </c:marker>
          <c:xVal>
            <c:numRef>
              <c:f>Sheet4!$D$2:$D$170</c:f>
              <c:numCache>
                <c:formatCode>General</c:formatCode>
                <c:ptCount val="169"/>
                <c:pt idx="0">
                  <c:v>0</c:v>
                </c:pt>
                <c:pt idx="1">
                  <c:v>5.2999999999999999E-2</c:v>
                </c:pt>
                <c:pt idx="2">
                  <c:v>0.107</c:v>
                </c:pt>
                <c:pt idx="3">
                  <c:v>0.16</c:v>
                </c:pt>
                <c:pt idx="4">
                  <c:v>0.21299999999999999</c:v>
                </c:pt>
                <c:pt idx="5">
                  <c:v>0.26700000000000002</c:v>
                </c:pt>
                <c:pt idx="6">
                  <c:v>0.32</c:v>
                </c:pt>
                <c:pt idx="7">
                  <c:v>0.373</c:v>
                </c:pt>
                <c:pt idx="8">
                  <c:v>0.42699999999999999</c:v>
                </c:pt>
                <c:pt idx="9">
                  <c:v>0.48</c:v>
                </c:pt>
                <c:pt idx="10">
                  <c:v>0.53300000000000003</c:v>
                </c:pt>
                <c:pt idx="11">
                  <c:v>0.58699999999999997</c:v>
                </c:pt>
                <c:pt idx="12">
                  <c:v>0.64</c:v>
                </c:pt>
                <c:pt idx="13">
                  <c:v>0.69299999999999995</c:v>
                </c:pt>
                <c:pt idx="14">
                  <c:v>0.747</c:v>
                </c:pt>
                <c:pt idx="15">
                  <c:v>0.8</c:v>
                </c:pt>
                <c:pt idx="16">
                  <c:v>0.85299999999999998</c:v>
                </c:pt>
                <c:pt idx="17">
                  <c:v>0.90700000000000003</c:v>
                </c:pt>
                <c:pt idx="18">
                  <c:v>0.96</c:v>
                </c:pt>
                <c:pt idx="19">
                  <c:v>1.0129999999999999</c:v>
                </c:pt>
                <c:pt idx="20">
                  <c:v>1.0669999999999999</c:v>
                </c:pt>
                <c:pt idx="21">
                  <c:v>1.1200000000000001</c:v>
                </c:pt>
                <c:pt idx="22">
                  <c:v>1.173</c:v>
                </c:pt>
                <c:pt idx="23">
                  <c:v>1.2270000000000001</c:v>
                </c:pt>
                <c:pt idx="24">
                  <c:v>1.28</c:v>
                </c:pt>
                <c:pt idx="25">
                  <c:v>1.333</c:v>
                </c:pt>
                <c:pt idx="26">
                  <c:v>1.387</c:v>
                </c:pt>
                <c:pt idx="27">
                  <c:v>1.44</c:v>
                </c:pt>
                <c:pt idx="28">
                  <c:v>1.4930000000000001</c:v>
                </c:pt>
                <c:pt idx="29">
                  <c:v>1.5469999999999999</c:v>
                </c:pt>
                <c:pt idx="30">
                  <c:v>1.6</c:v>
                </c:pt>
                <c:pt idx="31">
                  <c:v>1.653</c:v>
                </c:pt>
                <c:pt idx="32">
                  <c:v>1.7070000000000001</c:v>
                </c:pt>
                <c:pt idx="33">
                  <c:v>1.76</c:v>
                </c:pt>
                <c:pt idx="34">
                  <c:v>1.8129999999999999</c:v>
                </c:pt>
                <c:pt idx="35">
                  <c:v>1.867</c:v>
                </c:pt>
                <c:pt idx="36">
                  <c:v>1.92</c:v>
                </c:pt>
                <c:pt idx="37">
                  <c:v>1.9730000000000001</c:v>
                </c:pt>
                <c:pt idx="38">
                  <c:v>2.0270000000000001</c:v>
                </c:pt>
                <c:pt idx="39">
                  <c:v>2.08</c:v>
                </c:pt>
                <c:pt idx="40">
                  <c:v>2.133</c:v>
                </c:pt>
                <c:pt idx="41">
                  <c:v>2.1869999999999998</c:v>
                </c:pt>
                <c:pt idx="42">
                  <c:v>2.2400000000000002</c:v>
                </c:pt>
                <c:pt idx="43">
                  <c:v>2.2930000000000001</c:v>
                </c:pt>
                <c:pt idx="44">
                  <c:v>2.347</c:v>
                </c:pt>
                <c:pt idx="45">
                  <c:v>2.4</c:v>
                </c:pt>
                <c:pt idx="46">
                  <c:v>2.4529999999999998</c:v>
                </c:pt>
                <c:pt idx="47">
                  <c:v>2.5070000000000001</c:v>
                </c:pt>
                <c:pt idx="48">
                  <c:v>2.56</c:v>
                </c:pt>
                <c:pt idx="49">
                  <c:v>2.613</c:v>
                </c:pt>
                <c:pt idx="50">
                  <c:v>2.6669999999999998</c:v>
                </c:pt>
                <c:pt idx="51">
                  <c:v>2.72</c:v>
                </c:pt>
                <c:pt idx="52">
                  <c:v>2.7730000000000001</c:v>
                </c:pt>
                <c:pt idx="53">
                  <c:v>2.827</c:v>
                </c:pt>
                <c:pt idx="54">
                  <c:v>2.88</c:v>
                </c:pt>
                <c:pt idx="55">
                  <c:v>2.9329999999999998</c:v>
                </c:pt>
                <c:pt idx="56">
                  <c:v>2.9870000000000001</c:v>
                </c:pt>
                <c:pt idx="57">
                  <c:v>3.04</c:v>
                </c:pt>
                <c:pt idx="58">
                  <c:v>3.093</c:v>
                </c:pt>
                <c:pt idx="59">
                  <c:v>3.1469999999999998</c:v>
                </c:pt>
                <c:pt idx="60">
                  <c:v>3.2</c:v>
                </c:pt>
                <c:pt idx="61">
                  <c:v>3.2530000000000001</c:v>
                </c:pt>
                <c:pt idx="62">
                  <c:v>3.3069999999999999</c:v>
                </c:pt>
                <c:pt idx="63">
                  <c:v>3.36</c:v>
                </c:pt>
                <c:pt idx="64">
                  <c:v>3.4129999999999998</c:v>
                </c:pt>
                <c:pt idx="65">
                  <c:v>3.4670000000000001</c:v>
                </c:pt>
                <c:pt idx="66">
                  <c:v>3.52</c:v>
                </c:pt>
                <c:pt idx="67">
                  <c:v>3.573</c:v>
                </c:pt>
                <c:pt idx="68">
                  <c:v>3.6269999999999998</c:v>
                </c:pt>
                <c:pt idx="69">
                  <c:v>3.68</c:v>
                </c:pt>
                <c:pt idx="70">
                  <c:v>3.7330000000000001</c:v>
                </c:pt>
                <c:pt idx="71">
                  <c:v>3.7869999999999999</c:v>
                </c:pt>
                <c:pt idx="72">
                  <c:v>3.84</c:v>
                </c:pt>
                <c:pt idx="73">
                  <c:v>3.8929999999999998</c:v>
                </c:pt>
                <c:pt idx="74">
                  <c:v>3.9470000000000001</c:v>
                </c:pt>
                <c:pt idx="75">
                  <c:v>4</c:v>
                </c:pt>
                <c:pt idx="76">
                  <c:v>4.0529999999999999</c:v>
                </c:pt>
                <c:pt idx="77">
                  <c:v>4.1070000000000002</c:v>
                </c:pt>
                <c:pt idx="78">
                  <c:v>4.16</c:v>
                </c:pt>
                <c:pt idx="79">
                  <c:v>4.2130000000000001</c:v>
                </c:pt>
                <c:pt idx="80">
                  <c:v>4.2670000000000003</c:v>
                </c:pt>
                <c:pt idx="81">
                  <c:v>4.32</c:v>
                </c:pt>
                <c:pt idx="82">
                  <c:v>4.3730000000000002</c:v>
                </c:pt>
                <c:pt idx="83">
                  <c:v>4.4269999999999996</c:v>
                </c:pt>
                <c:pt idx="84">
                  <c:v>4.4800000000000004</c:v>
                </c:pt>
                <c:pt idx="85">
                  <c:v>4.5330000000000004</c:v>
                </c:pt>
                <c:pt idx="86">
                  <c:v>4.5869999999999997</c:v>
                </c:pt>
                <c:pt idx="87">
                  <c:v>4.6399999999999997</c:v>
                </c:pt>
                <c:pt idx="88">
                  <c:v>4.6929999999999996</c:v>
                </c:pt>
                <c:pt idx="89">
                  <c:v>4.7469999999999999</c:v>
                </c:pt>
                <c:pt idx="90">
                  <c:v>4.8</c:v>
                </c:pt>
                <c:pt idx="91">
                  <c:v>4.8529999999999998</c:v>
                </c:pt>
                <c:pt idx="92">
                  <c:v>4.907</c:v>
                </c:pt>
                <c:pt idx="93">
                  <c:v>4.96</c:v>
                </c:pt>
                <c:pt idx="94">
                  <c:v>5.0129999999999999</c:v>
                </c:pt>
                <c:pt idx="95">
                  <c:v>5.0670000000000002</c:v>
                </c:pt>
                <c:pt idx="96">
                  <c:v>5.12</c:v>
                </c:pt>
                <c:pt idx="97">
                  <c:v>5.173</c:v>
                </c:pt>
                <c:pt idx="98">
                  <c:v>5.2270000000000003</c:v>
                </c:pt>
                <c:pt idx="99">
                  <c:v>5.28</c:v>
                </c:pt>
                <c:pt idx="100">
                  <c:v>5.3330000000000002</c:v>
                </c:pt>
                <c:pt idx="101">
                  <c:v>5.3869999999999996</c:v>
                </c:pt>
                <c:pt idx="102">
                  <c:v>5.44</c:v>
                </c:pt>
                <c:pt idx="103">
                  <c:v>5.4930000000000003</c:v>
                </c:pt>
                <c:pt idx="104">
                  <c:v>5.5469999999999997</c:v>
                </c:pt>
                <c:pt idx="105">
                  <c:v>5.6</c:v>
                </c:pt>
                <c:pt idx="106">
                  <c:v>5.6529999999999996</c:v>
                </c:pt>
                <c:pt idx="107">
                  <c:v>5.7069999999999999</c:v>
                </c:pt>
                <c:pt idx="108">
                  <c:v>5.76</c:v>
                </c:pt>
                <c:pt idx="109">
                  <c:v>5.8129999999999997</c:v>
                </c:pt>
                <c:pt idx="110">
                  <c:v>5.867</c:v>
                </c:pt>
                <c:pt idx="111">
                  <c:v>5.92</c:v>
                </c:pt>
                <c:pt idx="112">
                  <c:v>5.9729999999999999</c:v>
                </c:pt>
                <c:pt idx="113">
                  <c:v>6.0270000000000001</c:v>
                </c:pt>
                <c:pt idx="114">
                  <c:v>6.08</c:v>
                </c:pt>
                <c:pt idx="115">
                  <c:v>6.133</c:v>
                </c:pt>
                <c:pt idx="116">
                  <c:v>6.1870000000000003</c:v>
                </c:pt>
                <c:pt idx="117">
                  <c:v>6.24</c:v>
                </c:pt>
                <c:pt idx="118">
                  <c:v>6.2930000000000001</c:v>
                </c:pt>
                <c:pt idx="119">
                  <c:v>6.3470000000000004</c:v>
                </c:pt>
                <c:pt idx="120">
                  <c:v>6.4</c:v>
                </c:pt>
                <c:pt idx="121">
                  <c:v>6.4530000000000003</c:v>
                </c:pt>
                <c:pt idx="122">
                  <c:v>6.5069999999999997</c:v>
                </c:pt>
                <c:pt idx="123">
                  <c:v>6.56</c:v>
                </c:pt>
                <c:pt idx="124">
                  <c:v>6.6130000000000004</c:v>
                </c:pt>
                <c:pt idx="125">
                  <c:v>6.6669999999999998</c:v>
                </c:pt>
                <c:pt idx="126">
                  <c:v>6.72</c:v>
                </c:pt>
                <c:pt idx="127">
                  <c:v>6.7729999999999997</c:v>
                </c:pt>
                <c:pt idx="128">
                  <c:v>6.827</c:v>
                </c:pt>
                <c:pt idx="129">
                  <c:v>6.88</c:v>
                </c:pt>
                <c:pt idx="130">
                  <c:v>6.9329999999999998</c:v>
                </c:pt>
                <c:pt idx="131">
                  <c:v>6.9870000000000001</c:v>
                </c:pt>
                <c:pt idx="132">
                  <c:v>7.04</c:v>
                </c:pt>
                <c:pt idx="133">
                  <c:v>7.093</c:v>
                </c:pt>
                <c:pt idx="134">
                  <c:v>7.1470000000000002</c:v>
                </c:pt>
                <c:pt idx="135">
                  <c:v>7.2</c:v>
                </c:pt>
                <c:pt idx="136">
                  <c:v>7.2530000000000001</c:v>
                </c:pt>
                <c:pt idx="137">
                  <c:v>7.3070000000000004</c:v>
                </c:pt>
                <c:pt idx="138">
                  <c:v>7.36</c:v>
                </c:pt>
                <c:pt idx="139">
                  <c:v>7.4130000000000003</c:v>
                </c:pt>
                <c:pt idx="140">
                  <c:v>7.4669999999999996</c:v>
                </c:pt>
                <c:pt idx="141">
                  <c:v>7.52</c:v>
                </c:pt>
                <c:pt idx="142">
                  <c:v>7.5730000000000004</c:v>
                </c:pt>
                <c:pt idx="143">
                  <c:v>7.6269999999999998</c:v>
                </c:pt>
                <c:pt idx="144">
                  <c:v>7.68</c:v>
                </c:pt>
                <c:pt idx="145">
                  <c:v>7.7329999999999997</c:v>
                </c:pt>
                <c:pt idx="146">
                  <c:v>7.7869999999999999</c:v>
                </c:pt>
                <c:pt idx="147">
                  <c:v>7.84</c:v>
                </c:pt>
                <c:pt idx="148">
                  <c:v>7.8929999999999998</c:v>
                </c:pt>
                <c:pt idx="149">
                  <c:v>7.9470000000000001</c:v>
                </c:pt>
                <c:pt idx="150">
                  <c:v>8</c:v>
                </c:pt>
                <c:pt idx="151">
                  <c:v>8.0530000000000008</c:v>
                </c:pt>
                <c:pt idx="152">
                  <c:v>8.1069999999999993</c:v>
                </c:pt>
                <c:pt idx="153">
                  <c:v>8.16</c:v>
                </c:pt>
                <c:pt idx="154">
                  <c:v>8.2129999999999992</c:v>
                </c:pt>
                <c:pt idx="155">
                  <c:v>8.2669999999999995</c:v>
                </c:pt>
                <c:pt idx="156">
                  <c:v>8.32</c:v>
                </c:pt>
                <c:pt idx="157">
                  <c:v>8.3729999999999993</c:v>
                </c:pt>
                <c:pt idx="158">
                  <c:v>8.4269999999999996</c:v>
                </c:pt>
                <c:pt idx="159">
                  <c:v>8.48</c:v>
                </c:pt>
                <c:pt idx="160">
                  <c:v>8.5329999999999995</c:v>
                </c:pt>
                <c:pt idx="161">
                  <c:v>8.5869999999999997</c:v>
                </c:pt>
                <c:pt idx="162">
                  <c:v>8.64</c:v>
                </c:pt>
                <c:pt idx="163">
                  <c:v>8.6929999999999996</c:v>
                </c:pt>
                <c:pt idx="164">
                  <c:v>8.7469999999999999</c:v>
                </c:pt>
                <c:pt idx="165">
                  <c:v>8.8000000000000007</c:v>
                </c:pt>
                <c:pt idx="166">
                  <c:v>8.8529999999999998</c:v>
                </c:pt>
                <c:pt idx="167">
                  <c:v>8.907</c:v>
                </c:pt>
                <c:pt idx="168">
                  <c:v>8.9600000000000009</c:v>
                </c:pt>
              </c:numCache>
            </c:numRef>
          </c:xVal>
          <c:yVal>
            <c:numRef>
              <c:f>Sheet4!$E$21:$E$188</c:f>
              <c:numCache>
                <c:formatCode>General</c:formatCode>
                <c:ptCount val="168"/>
                <c:pt idx="0">
                  <c:v>32</c:v>
                </c:pt>
                <c:pt idx="1">
                  <c:v>31.99</c:v>
                </c:pt>
                <c:pt idx="2">
                  <c:v>31.98</c:v>
                </c:pt>
                <c:pt idx="3">
                  <c:v>32.03</c:v>
                </c:pt>
                <c:pt idx="4">
                  <c:v>32.04</c:v>
                </c:pt>
                <c:pt idx="5">
                  <c:v>32</c:v>
                </c:pt>
                <c:pt idx="6">
                  <c:v>32.04</c:v>
                </c:pt>
                <c:pt idx="7">
                  <c:v>32</c:v>
                </c:pt>
                <c:pt idx="8">
                  <c:v>32.04</c:v>
                </c:pt>
                <c:pt idx="9">
                  <c:v>32</c:v>
                </c:pt>
                <c:pt idx="10">
                  <c:v>44.79</c:v>
                </c:pt>
                <c:pt idx="11">
                  <c:v>61.03</c:v>
                </c:pt>
                <c:pt idx="12">
                  <c:v>44.45</c:v>
                </c:pt>
                <c:pt idx="13">
                  <c:v>45.68</c:v>
                </c:pt>
                <c:pt idx="14">
                  <c:v>45.13</c:v>
                </c:pt>
                <c:pt idx="15">
                  <c:v>50.51</c:v>
                </c:pt>
                <c:pt idx="16">
                  <c:v>51.9</c:v>
                </c:pt>
                <c:pt idx="17">
                  <c:v>50.37</c:v>
                </c:pt>
                <c:pt idx="18">
                  <c:v>57.99</c:v>
                </c:pt>
                <c:pt idx="19">
                  <c:v>59.42</c:v>
                </c:pt>
                <c:pt idx="20">
                  <c:v>55.8</c:v>
                </c:pt>
                <c:pt idx="21">
                  <c:v>65.89</c:v>
                </c:pt>
                <c:pt idx="22">
                  <c:v>102.54</c:v>
                </c:pt>
                <c:pt idx="23">
                  <c:v>65.489999999999995</c:v>
                </c:pt>
                <c:pt idx="24">
                  <c:v>107.07</c:v>
                </c:pt>
                <c:pt idx="25">
                  <c:v>61.61</c:v>
                </c:pt>
                <c:pt idx="26">
                  <c:v>72.760000000000005</c:v>
                </c:pt>
                <c:pt idx="27">
                  <c:v>74.12</c:v>
                </c:pt>
                <c:pt idx="28">
                  <c:v>65.81</c:v>
                </c:pt>
                <c:pt idx="29">
                  <c:v>84.41</c:v>
                </c:pt>
                <c:pt idx="30">
                  <c:v>95.16</c:v>
                </c:pt>
                <c:pt idx="31">
                  <c:v>70.760000000000005</c:v>
                </c:pt>
                <c:pt idx="32">
                  <c:v>96.51</c:v>
                </c:pt>
                <c:pt idx="33">
                  <c:v>67.739999999999995</c:v>
                </c:pt>
                <c:pt idx="34">
                  <c:v>75.89</c:v>
                </c:pt>
                <c:pt idx="35">
                  <c:v>76.010000000000005</c:v>
                </c:pt>
                <c:pt idx="36">
                  <c:v>71.72</c:v>
                </c:pt>
                <c:pt idx="37">
                  <c:v>81.709999999999994</c:v>
                </c:pt>
                <c:pt idx="38">
                  <c:v>131.51</c:v>
                </c:pt>
                <c:pt idx="39">
                  <c:v>128.6</c:v>
                </c:pt>
                <c:pt idx="40">
                  <c:v>87.71</c:v>
                </c:pt>
                <c:pt idx="41">
                  <c:v>87.28</c:v>
                </c:pt>
                <c:pt idx="42">
                  <c:v>79.89</c:v>
                </c:pt>
                <c:pt idx="43">
                  <c:v>93.63</c:v>
                </c:pt>
                <c:pt idx="44">
                  <c:v>96.1</c:v>
                </c:pt>
                <c:pt idx="45">
                  <c:v>84.2</c:v>
                </c:pt>
                <c:pt idx="46">
                  <c:v>103.52</c:v>
                </c:pt>
                <c:pt idx="47">
                  <c:v>100.49</c:v>
                </c:pt>
                <c:pt idx="48">
                  <c:v>88.95</c:v>
                </c:pt>
                <c:pt idx="49">
                  <c:v>88.04</c:v>
                </c:pt>
                <c:pt idx="50">
                  <c:v>83.86</c:v>
                </c:pt>
                <c:pt idx="51">
                  <c:v>93.44</c:v>
                </c:pt>
                <c:pt idx="52">
                  <c:v>110.72</c:v>
                </c:pt>
                <c:pt idx="53">
                  <c:v>152.34</c:v>
                </c:pt>
                <c:pt idx="54">
                  <c:v>99.19</c:v>
                </c:pt>
                <c:pt idx="55">
                  <c:v>148.49</c:v>
                </c:pt>
                <c:pt idx="56">
                  <c:v>91.77</c:v>
                </c:pt>
                <c:pt idx="57">
                  <c:v>105.66</c:v>
                </c:pt>
                <c:pt idx="58">
                  <c:v>103.36</c:v>
                </c:pt>
                <c:pt idx="59">
                  <c:v>96.06</c:v>
                </c:pt>
                <c:pt idx="60">
                  <c:v>106.57</c:v>
                </c:pt>
                <c:pt idx="61">
                  <c:v>106.58</c:v>
                </c:pt>
                <c:pt idx="62">
                  <c:v>100</c:v>
                </c:pt>
                <c:pt idx="63">
                  <c:v>115.17</c:v>
                </c:pt>
                <c:pt idx="64">
                  <c:v>120.08</c:v>
                </c:pt>
                <c:pt idx="65">
                  <c:v>103.93</c:v>
                </c:pt>
                <c:pt idx="66">
                  <c:v>135.31</c:v>
                </c:pt>
                <c:pt idx="67">
                  <c:v>97.49</c:v>
                </c:pt>
                <c:pt idx="68">
                  <c:v>108.25</c:v>
                </c:pt>
                <c:pt idx="69">
                  <c:v>105.72</c:v>
                </c:pt>
                <c:pt idx="70">
                  <c:v>100.56</c:v>
                </c:pt>
                <c:pt idx="71">
                  <c:v>110.03</c:v>
                </c:pt>
                <c:pt idx="72">
                  <c:v>106.78</c:v>
                </c:pt>
                <c:pt idx="73">
                  <c:v>103.28</c:v>
                </c:pt>
                <c:pt idx="74">
                  <c:v>111.63</c:v>
                </c:pt>
                <c:pt idx="75">
                  <c:v>108</c:v>
                </c:pt>
                <c:pt idx="76">
                  <c:v>105.88</c:v>
                </c:pt>
                <c:pt idx="77">
                  <c:v>112.99</c:v>
                </c:pt>
                <c:pt idx="78">
                  <c:v>108.96</c:v>
                </c:pt>
                <c:pt idx="79">
                  <c:v>108.55</c:v>
                </c:pt>
                <c:pt idx="80">
                  <c:v>126.83</c:v>
                </c:pt>
                <c:pt idx="81">
                  <c:v>134.05000000000001</c:v>
                </c:pt>
                <c:pt idx="82">
                  <c:v>110.65</c:v>
                </c:pt>
                <c:pt idx="83">
                  <c:v>107.76</c:v>
                </c:pt>
                <c:pt idx="84">
                  <c:v>104.68</c:v>
                </c:pt>
                <c:pt idx="85">
                  <c:v>112.02</c:v>
                </c:pt>
                <c:pt idx="86">
                  <c:v>158.56</c:v>
                </c:pt>
                <c:pt idx="87">
                  <c:v>107.18</c:v>
                </c:pt>
                <c:pt idx="88">
                  <c:v>96.25</c:v>
                </c:pt>
                <c:pt idx="89">
                  <c:v>89.38</c:v>
                </c:pt>
                <c:pt idx="90">
                  <c:v>84.32</c:v>
                </c:pt>
                <c:pt idx="91">
                  <c:v>80.349999999999994</c:v>
                </c:pt>
                <c:pt idx="92">
                  <c:v>77.06</c:v>
                </c:pt>
                <c:pt idx="93">
                  <c:v>74.22</c:v>
                </c:pt>
                <c:pt idx="94">
                  <c:v>71.84</c:v>
                </c:pt>
                <c:pt idx="95">
                  <c:v>69.010000000000005</c:v>
                </c:pt>
                <c:pt idx="96">
                  <c:v>67.260000000000005</c:v>
                </c:pt>
                <c:pt idx="97">
                  <c:v>65.75</c:v>
                </c:pt>
                <c:pt idx="98">
                  <c:v>64.349999999999994</c:v>
                </c:pt>
                <c:pt idx="99">
                  <c:v>63.08</c:v>
                </c:pt>
                <c:pt idx="100">
                  <c:v>61.95</c:v>
                </c:pt>
                <c:pt idx="101">
                  <c:v>60.9</c:v>
                </c:pt>
                <c:pt idx="102">
                  <c:v>59.93</c:v>
                </c:pt>
                <c:pt idx="103">
                  <c:v>59.05</c:v>
                </c:pt>
                <c:pt idx="104">
                  <c:v>58.23</c:v>
                </c:pt>
                <c:pt idx="105">
                  <c:v>57.47</c:v>
                </c:pt>
                <c:pt idx="106">
                  <c:v>56.74</c:v>
                </c:pt>
                <c:pt idx="107">
                  <c:v>56.1</c:v>
                </c:pt>
                <c:pt idx="108">
                  <c:v>55.48</c:v>
                </c:pt>
                <c:pt idx="109">
                  <c:v>54.89</c:v>
                </c:pt>
                <c:pt idx="110">
                  <c:v>54.37</c:v>
                </c:pt>
                <c:pt idx="111">
                  <c:v>53.82</c:v>
                </c:pt>
                <c:pt idx="112">
                  <c:v>53.34</c:v>
                </c:pt>
                <c:pt idx="113">
                  <c:v>52.89</c:v>
                </c:pt>
                <c:pt idx="114">
                  <c:v>52.48</c:v>
                </c:pt>
                <c:pt idx="115">
                  <c:v>51.99</c:v>
                </c:pt>
                <c:pt idx="116">
                  <c:v>51.6</c:v>
                </c:pt>
                <c:pt idx="117">
                  <c:v>51.22</c:v>
                </c:pt>
                <c:pt idx="118">
                  <c:v>50.87</c:v>
                </c:pt>
                <c:pt idx="119">
                  <c:v>50.54</c:v>
                </c:pt>
                <c:pt idx="120">
                  <c:v>50.17</c:v>
                </c:pt>
                <c:pt idx="121">
                  <c:v>49.87</c:v>
                </c:pt>
                <c:pt idx="122">
                  <c:v>49.56</c:v>
                </c:pt>
                <c:pt idx="123">
                  <c:v>49.29</c:v>
                </c:pt>
                <c:pt idx="124">
                  <c:v>49.01</c:v>
                </c:pt>
                <c:pt idx="125">
                  <c:v>48.73</c:v>
                </c:pt>
                <c:pt idx="126">
                  <c:v>48.45</c:v>
                </c:pt>
                <c:pt idx="127">
                  <c:v>48.24</c:v>
                </c:pt>
                <c:pt idx="128">
                  <c:v>47.98</c:v>
                </c:pt>
                <c:pt idx="129">
                  <c:v>47.76</c:v>
                </c:pt>
                <c:pt idx="130">
                  <c:v>47.52</c:v>
                </c:pt>
                <c:pt idx="131">
                  <c:v>47.31</c:v>
                </c:pt>
                <c:pt idx="132">
                  <c:v>47.08</c:v>
                </c:pt>
                <c:pt idx="133">
                  <c:v>46.92</c:v>
                </c:pt>
                <c:pt idx="134">
                  <c:v>46.67</c:v>
                </c:pt>
                <c:pt idx="135">
                  <c:v>46.48</c:v>
                </c:pt>
                <c:pt idx="136">
                  <c:v>46.31</c:v>
                </c:pt>
                <c:pt idx="137">
                  <c:v>46.12</c:v>
                </c:pt>
                <c:pt idx="138">
                  <c:v>45.97</c:v>
                </c:pt>
                <c:pt idx="139">
                  <c:v>45.77</c:v>
                </c:pt>
                <c:pt idx="140">
                  <c:v>45.58</c:v>
                </c:pt>
                <c:pt idx="141">
                  <c:v>45.4</c:v>
                </c:pt>
                <c:pt idx="142">
                  <c:v>45.22</c:v>
                </c:pt>
                <c:pt idx="143">
                  <c:v>45.09</c:v>
                </c:pt>
                <c:pt idx="144">
                  <c:v>44.9</c:v>
                </c:pt>
                <c:pt idx="145">
                  <c:v>44.81</c:v>
                </c:pt>
                <c:pt idx="146">
                  <c:v>44.66</c:v>
                </c:pt>
                <c:pt idx="147">
                  <c:v>44.47</c:v>
                </c:pt>
                <c:pt idx="148">
                  <c:v>44.38</c:v>
                </c:pt>
                <c:pt idx="149">
                  <c:v>44.22</c:v>
                </c:pt>
                <c:pt idx="150">
                  <c:v>44.09</c:v>
                </c:pt>
                <c:pt idx="151">
                  <c:v>43.98</c:v>
                </c:pt>
                <c:pt idx="152">
                  <c:v>43.82</c:v>
                </c:pt>
                <c:pt idx="153">
                  <c:v>43.72</c:v>
                </c:pt>
                <c:pt idx="154">
                  <c:v>43.59</c:v>
                </c:pt>
                <c:pt idx="155">
                  <c:v>43.49</c:v>
                </c:pt>
                <c:pt idx="156">
                  <c:v>43.37</c:v>
                </c:pt>
                <c:pt idx="157">
                  <c:v>43.25</c:v>
                </c:pt>
                <c:pt idx="158">
                  <c:v>43.14</c:v>
                </c:pt>
                <c:pt idx="159">
                  <c:v>43.03</c:v>
                </c:pt>
                <c:pt idx="160">
                  <c:v>42.87</c:v>
                </c:pt>
                <c:pt idx="161">
                  <c:v>42.8</c:v>
                </c:pt>
                <c:pt idx="162">
                  <c:v>42.66</c:v>
                </c:pt>
                <c:pt idx="163">
                  <c:v>42.56</c:v>
                </c:pt>
                <c:pt idx="164">
                  <c:v>42.46</c:v>
                </c:pt>
                <c:pt idx="165">
                  <c:v>42.37</c:v>
                </c:pt>
                <c:pt idx="166">
                  <c:v>42.25</c:v>
                </c:pt>
                <c:pt idx="167">
                  <c:v>42.15</c:v>
                </c:pt>
              </c:numCache>
            </c:numRef>
          </c:yVal>
          <c:smooth val="0"/>
          <c:extLst>
            <c:ext xmlns:c16="http://schemas.microsoft.com/office/drawing/2014/chart" uri="{C3380CC4-5D6E-409C-BE32-E72D297353CC}">
              <c16:uniqueId val="{00000001-1B88-45D7-8CA7-4493D4241AEB}"/>
            </c:ext>
          </c:extLst>
        </c:ser>
        <c:dLbls>
          <c:showLegendKey val="0"/>
          <c:showVal val="0"/>
          <c:showCatName val="0"/>
          <c:showSerName val="0"/>
          <c:showPercent val="0"/>
          <c:showBubbleSize val="0"/>
        </c:dLbls>
        <c:axId val="205732128"/>
        <c:axId val="205730168"/>
      </c:scatterChart>
      <c:valAx>
        <c:axId val="205732128"/>
        <c:scaling>
          <c:orientation val="minMax"/>
          <c:max val="6"/>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a:solidFill>
                      <a:schemeClr val="tx1"/>
                    </a:solidFill>
                  </a:rPr>
                  <a:t>Time sec</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5730168"/>
        <c:crosses val="autoZero"/>
        <c:crossBetween val="midCat"/>
      </c:valAx>
      <c:valAx>
        <c:axId val="2057301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a:solidFill>
                      <a:schemeClr val="tx1"/>
                    </a:solidFill>
                  </a:rPr>
                  <a:t>Temperature ˚C</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5732128"/>
        <c:crosses val="autoZero"/>
        <c:crossBetween val="midCat"/>
      </c:valAx>
      <c:spPr>
        <a:noFill/>
        <a:ln>
          <a:solidFill>
            <a:schemeClr val="tx1"/>
          </a:solidFill>
        </a:ln>
        <a:effectLst/>
      </c:spPr>
    </c:plotArea>
    <c:legend>
      <c:legendPos val="b"/>
      <c:layout>
        <c:manualLayout>
          <c:xMode val="edge"/>
          <c:yMode val="edge"/>
          <c:x val="0.45651074378202589"/>
          <c:y val="0.2912196366016091"/>
          <c:w val="0.44985104986876639"/>
          <c:h val="7.8125546806649182E-2"/>
        </c:manualLayout>
      </c:layout>
      <c:overlay val="0"/>
      <c:spPr>
        <a:solidFill>
          <a:schemeClr val="bg1"/>
        </a:solidFill>
        <a:ln>
          <a:solidFill>
            <a:schemeClr val="tx1"/>
          </a:solid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solidFill>
      <a:round/>
    </a:ln>
    <a:effectLst>
      <a:outerShdw blurRad="50800" dist="38100" dir="2700000" algn="tl" rotWithShape="0">
        <a:prstClr val="black">
          <a:alpha val="40000"/>
        </a:prstClr>
      </a:outerShdw>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0FA714-7765-4F40-8DBD-E105471D8FC8}" type="datetimeFigureOut">
              <a:rPr lang="en-SG" smtClean="0"/>
              <a:t>20/12/2018</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0446D7-5579-43D3-A17A-A493B682E21B}" type="slidenum">
              <a:rPr lang="en-SG" smtClean="0"/>
              <a:t>‹#›</a:t>
            </a:fld>
            <a:endParaRPr lang="en-SG"/>
          </a:p>
        </p:txBody>
      </p:sp>
    </p:spTree>
    <p:extLst>
      <p:ext uri="{BB962C8B-B14F-4D97-AF65-F5344CB8AC3E}">
        <p14:creationId xmlns:p14="http://schemas.microsoft.com/office/powerpoint/2010/main" val="3278914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Monochromatic – single wavelength</a:t>
            </a:r>
          </a:p>
          <a:p>
            <a:r>
              <a:rPr lang="en-SG" dirty="0"/>
              <a:t>Coherent</a:t>
            </a:r>
            <a:r>
              <a:rPr lang="en-SG" baseline="0" dirty="0"/>
              <a:t> – temporally and spatially in-phase, imagine a marching band, every row is the same instance in time, every column is same location in space</a:t>
            </a:r>
            <a:endParaRPr lang="en-SG" dirty="0"/>
          </a:p>
        </p:txBody>
      </p:sp>
      <p:sp>
        <p:nvSpPr>
          <p:cNvPr id="4" name="Slide Number Placeholder 3"/>
          <p:cNvSpPr>
            <a:spLocks noGrp="1"/>
          </p:cNvSpPr>
          <p:nvPr>
            <p:ph type="sldNum" sz="quarter" idx="10"/>
          </p:nvPr>
        </p:nvSpPr>
        <p:spPr/>
        <p:txBody>
          <a:bodyPr/>
          <a:lstStyle/>
          <a:p>
            <a:fld id="{1C0446D7-5579-43D3-A17A-A493B682E21B}" type="slidenum">
              <a:rPr lang="en-SG" smtClean="0"/>
              <a:t>3</a:t>
            </a:fld>
            <a:endParaRPr lang="en-SG"/>
          </a:p>
        </p:txBody>
      </p:sp>
    </p:spTree>
    <p:extLst>
      <p:ext uri="{BB962C8B-B14F-4D97-AF65-F5344CB8AC3E}">
        <p14:creationId xmlns:p14="http://schemas.microsoft.com/office/powerpoint/2010/main" val="1723205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Once the</a:t>
            </a:r>
            <a:r>
              <a:rPr lang="en-SG" baseline="0" dirty="0"/>
              <a:t> particles receive the energy, they are directly energised enough to break away. Thus, there is minimal transfer of energy to the neighbouring particles. There will be little energy transfer to the bulk and so will have little damage. This is what constitutes cold ablation. But this phenomenon does not occur purely because it is UV laser. Sufficiently short duration is also needed to ensure there is no secondary excitation. But such ablation is not fast as it is literally layer by layer removal of molecules, therefore practical industrial machining cannot rely purely on such phenomenon.</a:t>
            </a:r>
            <a:endParaRPr lang="en-SG" dirty="0"/>
          </a:p>
        </p:txBody>
      </p:sp>
      <p:sp>
        <p:nvSpPr>
          <p:cNvPr id="4" name="Slide Number Placeholder 3"/>
          <p:cNvSpPr>
            <a:spLocks noGrp="1"/>
          </p:cNvSpPr>
          <p:nvPr>
            <p:ph type="sldNum" sz="quarter" idx="10"/>
          </p:nvPr>
        </p:nvSpPr>
        <p:spPr/>
        <p:txBody>
          <a:bodyPr/>
          <a:lstStyle/>
          <a:p>
            <a:fld id="{1C0446D7-5579-43D3-A17A-A493B682E21B}" type="slidenum">
              <a:rPr lang="en-SG" smtClean="0"/>
              <a:t>15</a:t>
            </a:fld>
            <a:endParaRPr lang="en-SG"/>
          </a:p>
        </p:txBody>
      </p:sp>
    </p:spTree>
    <p:extLst>
      <p:ext uri="{BB962C8B-B14F-4D97-AF65-F5344CB8AC3E}">
        <p14:creationId xmlns:p14="http://schemas.microsoft.com/office/powerpoint/2010/main" val="431442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The material,</a:t>
            </a:r>
            <a:r>
              <a:rPr lang="en-SG" baseline="0" dirty="0"/>
              <a:t> FR4, comprises of glass </a:t>
            </a:r>
            <a:r>
              <a:rPr lang="en-SG" baseline="0" dirty="0" err="1"/>
              <a:t>fibers</a:t>
            </a:r>
            <a:r>
              <a:rPr lang="en-SG" baseline="0" dirty="0"/>
              <a:t> and epoxy resin. Epoxy resin will char if left to sufficient heat. Basically, the energy is not enough to vaporise as it is not directly exposed to the laser beam. But because it cannot conduct it away fast enough, it is left there to be slowly cooked to decomposition temperature. At this temperature, the epoxy resin breaks down and the carbon atoms tend to join with the oxygen molecules in the environment to form carbon oxide molecules, which could be solid or gaseous. The solid ones manifest as char.</a:t>
            </a:r>
            <a:endParaRPr lang="en-SG" dirty="0"/>
          </a:p>
        </p:txBody>
      </p:sp>
      <p:sp>
        <p:nvSpPr>
          <p:cNvPr id="4" name="Slide Number Placeholder 3"/>
          <p:cNvSpPr>
            <a:spLocks noGrp="1"/>
          </p:cNvSpPr>
          <p:nvPr>
            <p:ph type="sldNum" sz="quarter" idx="10"/>
          </p:nvPr>
        </p:nvSpPr>
        <p:spPr/>
        <p:txBody>
          <a:bodyPr/>
          <a:lstStyle/>
          <a:p>
            <a:fld id="{1C0446D7-5579-43D3-A17A-A493B682E21B}" type="slidenum">
              <a:rPr lang="en-SG" smtClean="0"/>
              <a:t>17</a:t>
            </a:fld>
            <a:endParaRPr lang="en-SG"/>
          </a:p>
        </p:txBody>
      </p:sp>
    </p:spTree>
    <p:extLst>
      <p:ext uri="{BB962C8B-B14F-4D97-AF65-F5344CB8AC3E}">
        <p14:creationId xmlns:p14="http://schemas.microsoft.com/office/powerpoint/2010/main" val="3213551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Thermal</a:t>
            </a:r>
            <a:r>
              <a:rPr lang="en-SG" baseline="0" dirty="0"/>
              <a:t> camera recorded the temperature on the surface of the FR4 without </a:t>
            </a:r>
            <a:r>
              <a:rPr lang="en-SG" baseline="0" dirty="0" err="1"/>
              <a:t>soldermask</a:t>
            </a:r>
            <a:r>
              <a:rPr lang="en-SG" baseline="0" dirty="0"/>
              <a:t>, at the laser cut site. The very high temperature of the plasma was ignored, and the temperature of the location directly just beside the cut was recorded. With 74 </a:t>
            </a:r>
            <a:r>
              <a:rPr lang="en-SG" baseline="0" dirty="0" err="1"/>
              <a:t>msec</a:t>
            </a:r>
            <a:r>
              <a:rPr lang="en-SG" baseline="0" dirty="0"/>
              <a:t> of delay between passes, temperature rise was suppressed to below150 </a:t>
            </a:r>
            <a:r>
              <a:rPr lang="en-SG" baseline="0" dirty="0" err="1"/>
              <a:t>degC</a:t>
            </a:r>
            <a:r>
              <a:rPr lang="en-SG" baseline="0" dirty="0"/>
              <a:t> as compared to beyond 250 </a:t>
            </a:r>
            <a:r>
              <a:rPr lang="en-SG" baseline="0" dirty="0" err="1"/>
              <a:t>degC</a:t>
            </a:r>
            <a:r>
              <a:rPr lang="en-SG" baseline="0" dirty="0"/>
              <a:t> in the case of no delay.</a:t>
            </a:r>
            <a:endParaRPr lang="en-SG" dirty="0"/>
          </a:p>
        </p:txBody>
      </p:sp>
      <p:sp>
        <p:nvSpPr>
          <p:cNvPr id="4" name="Slide Number Placeholder 3"/>
          <p:cNvSpPr>
            <a:spLocks noGrp="1"/>
          </p:cNvSpPr>
          <p:nvPr>
            <p:ph type="sldNum" sz="quarter" idx="10"/>
          </p:nvPr>
        </p:nvSpPr>
        <p:spPr/>
        <p:txBody>
          <a:bodyPr/>
          <a:lstStyle/>
          <a:p>
            <a:fld id="{1C0446D7-5579-43D3-A17A-A493B682E21B}" type="slidenum">
              <a:rPr lang="en-SG" smtClean="0"/>
              <a:t>18</a:t>
            </a:fld>
            <a:endParaRPr lang="en-SG"/>
          </a:p>
        </p:txBody>
      </p:sp>
    </p:spTree>
    <p:extLst>
      <p:ext uri="{BB962C8B-B14F-4D97-AF65-F5344CB8AC3E}">
        <p14:creationId xmlns:p14="http://schemas.microsoft.com/office/powerpoint/2010/main" val="1682633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Note that</a:t>
            </a:r>
            <a:r>
              <a:rPr lang="en-SG" baseline="0" dirty="0"/>
              <a:t> even with picosecond pulses, if repetition rates are very high, it can still contribute to heat accumulation. So balance is key, should not blindly choose picosecond laser.</a:t>
            </a:r>
            <a:endParaRPr lang="en-SG" dirty="0"/>
          </a:p>
        </p:txBody>
      </p:sp>
      <p:sp>
        <p:nvSpPr>
          <p:cNvPr id="4" name="Slide Number Placeholder 3"/>
          <p:cNvSpPr>
            <a:spLocks noGrp="1"/>
          </p:cNvSpPr>
          <p:nvPr>
            <p:ph type="sldNum" sz="quarter" idx="10"/>
          </p:nvPr>
        </p:nvSpPr>
        <p:spPr/>
        <p:txBody>
          <a:bodyPr/>
          <a:lstStyle/>
          <a:p>
            <a:fld id="{1C0446D7-5579-43D3-A17A-A493B682E21B}" type="slidenum">
              <a:rPr lang="en-SG" smtClean="0"/>
              <a:t>19</a:t>
            </a:fld>
            <a:endParaRPr lang="en-SG"/>
          </a:p>
        </p:txBody>
      </p:sp>
    </p:spTree>
    <p:extLst>
      <p:ext uri="{BB962C8B-B14F-4D97-AF65-F5344CB8AC3E}">
        <p14:creationId xmlns:p14="http://schemas.microsoft.com/office/powerpoint/2010/main" val="867861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Below</a:t>
            </a:r>
            <a:r>
              <a:rPr lang="en-SG" baseline="0" dirty="0"/>
              <a:t> 0.6mm, overall cut speed can be close to 4mm/s to 5mm/s. Beyond 0.6mm, the speed is drastically reduced to below 1mm/s.</a:t>
            </a:r>
            <a:endParaRPr lang="en-SG" dirty="0"/>
          </a:p>
        </p:txBody>
      </p:sp>
      <p:sp>
        <p:nvSpPr>
          <p:cNvPr id="4" name="Slide Number Placeholder 3"/>
          <p:cNvSpPr>
            <a:spLocks noGrp="1"/>
          </p:cNvSpPr>
          <p:nvPr>
            <p:ph type="sldNum" sz="quarter" idx="10"/>
          </p:nvPr>
        </p:nvSpPr>
        <p:spPr/>
        <p:txBody>
          <a:bodyPr/>
          <a:lstStyle/>
          <a:p>
            <a:fld id="{1C0446D7-5579-43D3-A17A-A493B682E21B}" type="slidenum">
              <a:rPr lang="en-SG" smtClean="0"/>
              <a:t>20</a:t>
            </a:fld>
            <a:endParaRPr lang="en-SG"/>
          </a:p>
        </p:txBody>
      </p:sp>
    </p:spTree>
    <p:extLst>
      <p:ext uri="{BB962C8B-B14F-4D97-AF65-F5344CB8AC3E}">
        <p14:creationId xmlns:p14="http://schemas.microsoft.com/office/powerpoint/2010/main" val="1300045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The glass</a:t>
            </a:r>
            <a:r>
              <a:rPr lang="en-SG" baseline="0" dirty="0"/>
              <a:t> </a:t>
            </a:r>
            <a:r>
              <a:rPr lang="en-SG" baseline="0" dirty="0" err="1"/>
              <a:t>fiber</a:t>
            </a:r>
            <a:r>
              <a:rPr lang="en-SG" baseline="0" dirty="0"/>
              <a:t> may sometimes melt, and </a:t>
            </a:r>
            <a:r>
              <a:rPr lang="en-SG" baseline="0" dirty="0" err="1"/>
              <a:t>resolidify</a:t>
            </a:r>
            <a:r>
              <a:rPr lang="en-SG" baseline="0" dirty="0"/>
              <a:t> as glassy state. If the parts are too close after cutting, the </a:t>
            </a:r>
            <a:r>
              <a:rPr lang="en-SG" baseline="0" dirty="0" err="1"/>
              <a:t>resolidification</a:t>
            </a:r>
            <a:r>
              <a:rPr lang="en-SG" baseline="0" dirty="0"/>
              <a:t> may join up. It is probably brittle, but it will affect auto pick-and-place because this will pull and drag the other parts</a:t>
            </a:r>
            <a:endParaRPr lang="en-SG" dirty="0"/>
          </a:p>
        </p:txBody>
      </p:sp>
      <p:sp>
        <p:nvSpPr>
          <p:cNvPr id="4" name="Slide Number Placeholder 3"/>
          <p:cNvSpPr>
            <a:spLocks noGrp="1"/>
          </p:cNvSpPr>
          <p:nvPr>
            <p:ph type="sldNum" sz="quarter" idx="10"/>
          </p:nvPr>
        </p:nvSpPr>
        <p:spPr/>
        <p:txBody>
          <a:bodyPr/>
          <a:lstStyle/>
          <a:p>
            <a:fld id="{1C0446D7-5579-43D3-A17A-A493B682E21B}" type="slidenum">
              <a:rPr lang="en-SG" smtClean="0"/>
              <a:t>22</a:t>
            </a:fld>
            <a:endParaRPr lang="en-SG"/>
          </a:p>
        </p:txBody>
      </p:sp>
    </p:spTree>
    <p:extLst>
      <p:ext uri="{BB962C8B-B14F-4D97-AF65-F5344CB8AC3E}">
        <p14:creationId xmlns:p14="http://schemas.microsoft.com/office/powerpoint/2010/main" val="96651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CO2 is</a:t>
            </a:r>
            <a:r>
              <a:rPr lang="en-SG" baseline="0" dirty="0"/>
              <a:t> 10600nm, green is 532nm</a:t>
            </a:r>
            <a:endParaRPr lang="en-SG" dirty="0"/>
          </a:p>
        </p:txBody>
      </p:sp>
      <p:sp>
        <p:nvSpPr>
          <p:cNvPr id="4" name="Slide Number Placeholder 3"/>
          <p:cNvSpPr>
            <a:spLocks noGrp="1"/>
          </p:cNvSpPr>
          <p:nvPr>
            <p:ph type="sldNum" sz="quarter" idx="10"/>
          </p:nvPr>
        </p:nvSpPr>
        <p:spPr/>
        <p:txBody>
          <a:bodyPr/>
          <a:lstStyle/>
          <a:p>
            <a:fld id="{1C0446D7-5579-43D3-A17A-A493B682E21B}" type="slidenum">
              <a:rPr lang="en-SG" smtClean="0"/>
              <a:t>4</a:t>
            </a:fld>
            <a:endParaRPr lang="en-SG"/>
          </a:p>
        </p:txBody>
      </p:sp>
    </p:spTree>
    <p:extLst>
      <p:ext uri="{BB962C8B-B14F-4D97-AF65-F5344CB8AC3E}">
        <p14:creationId xmlns:p14="http://schemas.microsoft.com/office/powerpoint/2010/main" val="2333805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Pumping – inputs energy</a:t>
            </a:r>
          </a:p>
          <a:p>
            <a:r>
              <a:rPr lang="en-SG" dirty="0"/>
              <a:t>Population</a:t>
            </a:r>
            <a:r>
              <a:rPr lang="en-SG" baseline="0" dirty="0"/>
              <a:t> inversion – more excited particles than non-excited particles</a:t>
            </a:r>
            <a:endParaRPr lang="en-SG" dirty="0"/>
          </a:p>
        </p:txBody>
      </p:sp>
      <p:sp>
        <p:nvSpPr>
          <p:cNvPr id="4" name="Slide Number Placeholder 3"/>
          <p:cNvSpPr>
            <a:spLocks noGrp="1"/>
          </p:cNvSpPr>
          <p:nvPr>
            <p:ph type="sldNum" sz="quarter" idx="10"/>
          </p:nvPr>
        </p:nvSpPr>
        <p:spPr/>
        <p:txBody>
          <a:bodyPr/>
          <a:lstStyle/>
          <a:p>
            <a:fld id="{1C0446D7-5579-43D3-A17A-A493B682E21B}" type="slidenum">
              <a:rPr lang="en-SG" smtClean="0"/>
              <a:t>5</a:t>
            </a:fld>
            <a:endParaRPr lang="en-SG"/>
          </a:p>
        </p:txBody>
      </p:sp>
    </p:spTree>
    <p:extLst>
      <p:ext uri="{BB962C8B-B14F-4D97-AF65-F5344CB8AC3E}">
        <p14:creationId xmlns:p14="http://schemas.microsoft.com/office/powerpoint/2010/main" val="3257548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Stimulated emission – triggering</a:t>
            </a:r>
            <a:r>
              <a:rPr lang="en-SG" baseline="0" dirty="0"/>
              <a:t> photon stimulates the excited particles to emit the same wavelength photon</a:t>
            </a:r>
          </a:p>
          <a:p>
            <a:r>
              <a:rPr lang="en-SG" baseline="0" dirty="0"/>
              <a:t>Amplification – internal reflection reinforces the stimulated emission and total output is amplified</a:t>
            </a:r>
            <a:endParaRPr lang="en-SG" dirty="0"/>
          </a:p>
        </p:txBody>
      </p:sp>
      <p:sp>
        <p:nvSpPr>
          <p:cNvPr id="4" name="Slide Number Placeholder 3"/>
          <p:cNvSpPr>
            <a:spLocks noGrp="1"/>
          </p:cNvSpPr>
          <p:nvPr>
            <p:ph type="sldNum" sz="quarter" idx="10"/>
          </p:nvPr>
        </p:nvSpPr>
        <p:spPr/>
        <p:txBody>
          <a:bodyPr/>
          <a:lstStyle/>
          <a:p>
            <a:fld id="{1C0446D7-5579-43D3-A17A-A493B682E21B}" type="slidenum">
              <a:rPr lang="en-SG" smtClean="0"/>
              <a:t>6</a:t>
            </a:fld>
            <a:endParaRPr lang="en-SG"/>
          </a:p>
        </p:txBody>
      </p:sp>
    </p:spTree>
    <p:extLst>
      <p:ext uri="{BB962C8B-B14F-4D97-AF65-F5344CB8AC3E}">
        <p14:creationId xmlns:p14="http://schemas.microsoft.com/office/powerpoint/2010/main" val="818037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1C0446D7-5579-43D3-A17A-A493B682E21B}" type="slidenum">
              <a:rPr lang="en-SG" smtClean="0"/>
              <a:t>7</a:t>
            </a:fld>
            <a:endParaRPr lang="en-SG"/>
          </a:p>
        </p:txBody>
      </p:sp>
    </p:spTree>
    <p:extLst>
      <p:ext uri="{BB962C8B-B14F-4D97-AF65-F5344CB8AC3E}">
        <p14:creationId xmlns:p14="http://schemas.microsoft.com/office/powerpoint/2010/main" val="1334308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1C0446D7-5579-43D3-A17A-A493B682E21B}" type="slidenum">
              <a:rPr lang="en-SG" smtClean="0"/>
              <a:t>8</a:t>
            </a:fld>
            <a:endParaRPr lang="en-SG"/>
          </a:p>
        </p:txBody>
      </p:sp>
    </p:spTree>
    <p:extLst>
      <p:ext uri="{BB962C8B-B14F-4D97-AF65-F5344CB8AC3E}">
        <p14:creationId xmlns:p14="http://schemas.microsoft.com/office/powerpoint/2010/main" val="230679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Most</a:t>
            </a:r>
            <a:r>
              <a:rPr lang="en-SG" baseline="0" dirty="0"/>
              <a:t> of the time is a mix of both, the difference in physical effect is just due to the difference in proportion of the individual mechanism </a:t>
            </a:r>
          </a:p>
          <a:p>
            <a:r>
              <a:rPr lang="en-SG" baseline="0" dirty="0"/>
              <a:t>It is not easy to obtain pure thermal or pure chemical phenomenon in typical industrial applications, and it is probably pointless to try to achieve that. It makes it less robust</a:t>
            </a:r>
            <a:endParaRPr lang="en-SG" dirty="0"/>
          </a:p>
        </p:txBody>
      </p:sp>
      <p:sp>
        <p:nvSpPr>
          <p:cNvPr id="4" name="Slide Number Placeholder 3"/>
          <p:cNvSpPr>
            <a:spLocks noGrp="1"/>
          </p:cNvSpPr>
          <p:nvPr>
            <p:ph type="sldNum" sz="quarter" idx="10"/>
          </p:nvPr>
        </p:nvSpPr>
        <p:spPr/>
        <p:txBody>
          <a:bodyPr/>
          <a:lstStyle/>
          <a:p>
            <a:fld id="{1C0446D7-5579-43D3-A17A-A493B682E21B}" type="slidenum">
              <a:rPr lang="en-SG" smtClean="0"/>
              <a:t>12</a:t>
            </a:fld>
            <a:endParaRPr lang="en-SG"/>
          </a:p>
        </p:txBody>
      </p:sp>
    </p:spTree>
    <p:extLst>
      <p:ext uri="{BB962C8B-B14F-4D97-AF65-F5344CB8AC3E}">
        <p14:creationId xmlns:p14="http://schemas.microsoft.com/office/powerpoint/2010/main" val="437609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This is a comparison</a:t>
            </a:r>
            <a:r>
              <a:rPr lang="en-SG" baseline="0" dirty="0"/>
              <a:t> against single bonds for reference only. Most of the time, molecules consist of more than just single bonds between single atoms, there will be double or triple bonds between multiple atoms, so even with UV laser it does not mean it is 100% pure bond breaking. It just means it is that much more likely for bond breaking to take place than non-bond breaking to occur using the UV laser. Similarly, the green cannot break many types of bonds, but there will still be some bonds that it can break. On top of that, there is the phenomenon of multi-photon absorption that allows even CO2 laser to break bonds. It is simply not as efficient as UV laser is bond breaking</a:t>
            </a:r>
            <a:endParaRPr lang="en-SG" dirty="0"/>
          </a:p>
        </p:txBody>
      </p:sp>
      <p:sp>
        <p:nvSpPr>
          <p:cNvPr id="4" name="Slide Number Placeholder 3"/>
          <p:cNvSpPr>
            <a:spLocks noGrp="1"/>
          </p:cNvSpPr>
          <p:nvPr>
            <p:ph type="sldNum" sz="quarter" idx="10"/>
          </p:nvPr>
        </p:nvSpPr>
        <p:spPr/>
        <p:txBody>
          <a:bodyPr/>
          <a:lstStyle/>
          <a:p>
            <a:fld id="{1C0446D7-5579-43D3-A17A-A493B682E21B}" type="slidenum">
              <a:rPr lang="en-SG" smtClean="0"/>
              <a:t>13</a:t>
            </a:fld>
            <a:endParaRPr lang="en-SG"/>
          </a:p>
        </p:txBody>
      </p:sp>
    </p:spTree>
    <p:extLst>
      <p:ext uri="{BB962C8B-B14F-4D97-AF65-F5344CB8AC3E}">
        <p14:creationId xmlns:p14="http://schemas.microsoft.com/office/powerpoint/2010/main" val="2625790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The particles</a:t>
            </a:r>
            <a:r>
              <a:rPr lang="en-SG" baseline="0" dirty="0"/>
              <a:t> need to become sufficiently excited to be able to break away from the bulk lattice structure, and this usually does not happen before they have transferred energy to neighbouring particles as well</a:t>
            </a:r>
            <a:endParaRPr lang="en-SG" dirty="0"/>
          </a:p>
        </p:txBody>
      </p:sp>
      <p:sp>
        <p:nvSpPr>
          <p:cNvPr id="4" name="Slide Number Placeholder 3"/>
          <p:cNvSpPr>
            <a:spLocks noGrp="1"/>
          </p:cNvSpPr>
          <p:nvPr>
            <p:ph type="sldNum" sz="quarter" idx="10"/>
          </p:nvPr>
        </p:nvSpPr>
        <p:spPr/>
        <p:txBody>
          <a:bodyPr/>
          <a:lstStyle/>
          <a:p>
            <a:fld id="{1C0446D7-5579-43D3-A17A-A493B682E21B}" type="slidenum">
              <a:rPr lang="en-SG" smtClean="0"/>
              <a:t>14</a:t>
            </a:fld>
            <a:endParaRPr lang="en-SG"/>
          </a:p>
        </p:txBody>
      </p:sp>
    </p:spTree>
    <p:extLst>
      <p:ext uri="{BB962C8B-B14F-4D97-AF65-F5344CB8AC3E}">
        <p14:creationId xmlns:p14="http://schemas.microsoft.com/office/powerpoint/2010/main" val="86956088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6495214" y="-2"/>
            <a:ext cx="5696786" cy="6858002"/>
          </a:xfrm>
          <a:prstGeom prst="rect">
            <a:avLst/>
          </a:prstGeom>
          <a:noFill/>
        </p:spPr>
      </p:pic>
      <p:sp>
        <p:nvSpPr>
          <p:cNvPr id="8" name="Rectangle 7"/>
          <p:cNvSpPr/>
          <p:nvPr userDrawn="1"/>
        </p:nvSpPr>
        <p:spPr>
          <a:xfrm>
            <a:off x="0" y="0"/>
            <a:ext cx="12192000" cy="6858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nvGrpSpPr>
          <p:cNvPr id="2" name="Group 1"/>
          <p:cNvGrpSpPr/>
          <p:nvPr userDrawn="1"/>
        </p:nvGrpSpPr>
        <p:grpSpPr>
          <a:xfrm>
            <a:off x="1223346" y="1517418"/>
            <a:ext cx="4877093" cy="1400667"/>
            <a:chOff x="1223346" y="1517418"/>
            <a:chExt cx="4877093" cy="1400667"/>
          </a:xfrm>
        </p:grpSpPr>
        <p:pic>
          <p:nvPicPr>
            <p:cNvPr id="20" name="Picture 106"/>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61631" y="1517418"/>
              <a:ext cx="4201713" cy="9576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7"/>
            <p:cNvSpPr txBox="1">
              <a:spLocks noChangeAspect="1"/>
            </p:cNvSpPr>
            <p:nvPr/>
          </p:nvSpPr>
          <p:spPr>
            <a:xfrm>
              <a:off x="1223346" y="2475018"/>
              <a:ext cx="4877093" cy="443067"/>
            </a:xfrm>
            <a:prstGeom prst="rect">
              <a:avLst/>
            </a:prstGeom>
            <a:noFill/>
            <a:ln>
              <a:noFill/>
            </a:ln>
          </p:spPr>
          <p:txBody>
            <a:bodyPr vert="horz" wrap="square" lIns="89976" tIns="44988" rIns="89976" bIns="44988" compatLnSpc="0">
              <a:spAutoFit/>
            </a:bodyPr>
            <a:lstStyle/>
            <a:p>
              <a:pPr algn="ctr">
                <a:lnSpc>
                  <a:spcPct val="107000"/>
                </a:lnSpc>
                <a:spcAft>
                  <a:spcPts val="800"/>
                </a:spcAft>
              </a:pPr>
              <a:r>
                <a:rPr lang="en-SG" sz="2200" b="1" i="1" kern="150" dirty="0">
                  <a:effectLst/>
                  <a:latin typeface="Arial" panose="020B0604020202020204" pitchFamily="34" charset="0"/>
                  <a:ea typeface="Lucida Sans Unicode" panose="020B0602030504020204" pitchFamily="34" charset="0"/>
                  <a:cs typeface="Tahoma" panose="020B0604030504040204" pitchFamily="34" charset="0"/>
                </a:rPr>
                <a:t>"Performance, Value, Integrity"</a:t>
              </a:r>
              <a:endParaRPr lang="en-SG" sz="2200" dirty="0">
                <a:effectLst/>
                <a:latin typeface="Calibri" panose="020F0502020204030204" pitchFamily="34" charset="0"/>
                <a:ea typeface="MS Mincho" panose="02020609040205080304" pitchFamily="49" charset="-128"/>
                <a:cs typeface="Times New Roman" panose="02020603050405020304" pitchFamily="18" charset="0"/>
              </a:endParaRPr>
            </a:p>
          </p:txBody>
        </p:sp>
      </p:grpSp>
      <p:sp>
        <p:nvSpPr>
          <p:cNvPr id="10" name="Right Triangle 9"/>
          <p:cNvSpPr/>
          <p:nvPr userDrawn="1"/>
        </p:nvSpPr>
        <p:spPr>
          <a:xfrm>
            <a:off x="0" y="0"/>
            <a:ext cx="900000" cy="6858000"/>
          </a:xfrm>
          <a:prstGeom prst="rtTriangle">
            <a:avLst/>
          </a:prstGeom>
          <a:solidFill>
            <a:srgbClr val="8F8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4" name="Right Triangle 13"/>
          <p:cNvSpPr/>
          <p:nvPr userDrawn="1"/>
        </p:nvSpPr>
        <p:spPr>
          <a:xfrm>
            <a:off x="730" y="0"/>
            <a:ext cx="678600" cy="6858000"/>
          </a:xfrm>
          <a:prstGeom prst="rtTriangle">
            <a:avLst/>
          </a:prstGeom>
          <a:solidFill>
            <a:srgbClr val="51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p:cNvSpPr>
            <a:spLocks noGrp="1"/>
          </p:cNvSpPr>
          <p:nvPr>
            <p:ph type="dt" sz="half" idx="10"/>
          </p:nvPr>
        </p:nvSpPr>
        <p:spPr/>
        <p:txBody>
          <a:bodyPr/>
          <a:lstStyle/>
          <a:p>
            <a:fld id="{8D02A6EB-ECFA-4344-9475-AF8D6F71AAA2}" type="datetime1">
              <a:rPr lang="en-SG" smtClean="0"/>
              <a:t>20/12/2018</a:t>
            </a:fld>
            <a:endParaRPr lang="en-SG"/>
          </a:p>
        </p:txBody>
      </p:sp>
      <p:sp>
        <p:nvSpPr>
          <p:cNvPr id="5" name="Footer Placeholder 4"/>
          <p:cNvSpPr>
            <a:spLocks noGrp="1"/>
          </p:cNvSpPr>
          <p:nvPr>
            <p:ph type="ftr" sz="quarter" idx="11"/>
          </p:nvPr>
        </p:nvSpPr>
        <p:spPr/>
        <p:txBody>
          <a:bodyPr/>
          <a:lstStyle>
            <a:lvl1pPr>
              <a:defRPr>
                <a:solidFill>
                  <a:schemeClr val="tx1"/>
                </a:solidFill>
              </a:defRPr>
            </a:lvl1pPr>
          </a:lstStyle>
          <a:p>
            <a:r>
              <a:rPr lang="en-SG"/>
              <a:t>Getech Automation Pte Ltd</a:t>
            </a:r>
            <a:endParaRPr lang="en-SG" dirty="0"/>
          </a:p>
        </p:txBody>
      </p:sp>
      <p:sp>
        <p:nvSpPr>
          <p:cNvPr id="6" name="Slide Number Placeholder 5"/>
          <p:cNvSpPr>
            <a:spLocks noGrp="1"/>
          </p:cNvSpPr>
          <p:nvPr>
            <p:ph type="sldNum" sz="quarter" idx="12"/>
          </p:nvPr>
        </p:nvSpPr>
        <p:spPr/>
        <p:txBody>
          <a:bodyPr/>
          <a:lstStyle>
            <a:lvl1pPr>
              <a:defRPr b="1">
                <a:solidFill>
                  <a:schemeClr val="tx1"/>
                </a:solidFill>
              </a:defRPr>
            </a:lvl1pPr>
          </a:lstStyle>
          <a:p>
            <a:fld id="{5F789F11-8FA2-4694-9B2E-79993A92E40D}" type="slidenum">
              <a:rPr lang="en-SG" smtClean="0"/>
              <a:pPr/>
              <a:t>‹#›</a:t>
            </a:fld>
            <a:endParaRPr lang="en-SG"/>
          </a:p>
        </p:txBody>
      </p:sp>
      <p:sp>
        <p:nvSpPr>
          <p:cNvPr id="18" name="Right Triangle 17"/>
          <p:cNvSpPr/>
          <p:nvPr userDrawn="1"/>
        </p:nvSpPr>
        <p:spPr>
          <a:xfrm flipH="1" flipV="1">
            <a:off x="6792000" y="2128"/>
            <a:ext cx="5400000" cy="1260000"/>
          </a:xfrm>
          <a:prstGeom prst="rtTriangle">
            <a:avLst/>
          </a:prstGeom>
          <a:solidFill>
            <a:srgbClr val="8F8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9" name="Right Triangle 18"/>
          <p:cNvSpPr/>
          <p:nvPr userDrawn="1"/>
        </p:nvSpPr>
        <p:spPr>
          <a:xfrm flipH="1" flipV="1">
            <a:off x="6792000" y="-1"/>
            <a:ext cx="5400000" cy="995601"/>
          </a:xfrm>
          <a:prstGeom prst="rtTriangle">
            <a:avLst/>
          </a:prstGeom>
          <a:solidFill>
            <a:srgbClr val="51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475762126"/>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19" name="Picture 10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12376" y="111525"/>
            <a:ext cx="2227224" cy="507600"/>
          </a:xfrm>
          <a:prstGeom prst="rect">
            <a:avLst/>
          </a:prstGeom>
          <a:noFill/>
          <a:extLst>
            <a:ext uri="{909E8E84-426E-40DD-AFC4-6F175D3DCCD1}">
              <a14:hiddenFill xmlns:a14="http://schemas.microsoft.com/office/drawing/2010/main">
                <a:solidFill>
                  <a:srgbClr val="FFFFFF"/>
                </a:solidFill>
              </a14:hiddenFill>
            </a:ext>
          </a:extLst>
        </p:spPr>
      </p:pic>
      <p:sp>
        <p:nvSpPr>
          <p:cNvPr id="20" name="Right Triangle 19"/>
          <p:cNvSpPr/>
          <p:nvPr userDrawn="1"/>
        </p:nvSpPr>
        <p:spPr>
          <a:xfrm flipH="1">
            <a:off x="6792000" y="5607798"/>
            <a:ext cx="5400000" cy="1260000"/>
          </a:xfrm>
          <a:prstGeom prst="rtTriangle">
            <a:avLst/>
          </a:prstGeom>
          <a:solidFill>
            <a:srgbClr val="8F8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1" name="Right Triangle 20"/>
          <p:cNvSpPr/>
          <p:nvPr userDrawn="1"/>
        </p:nvSpPr>
        <p:spPr>
          <a:xfrm flipH="1">
            <a:off x="6792000" y="5872197"/>
            <a:ext cx="5400000" cy="995601"/>
          </a:xfrm>
          <a:prstGeom prst="rtTriangle">
            <a:avLst/>
          </a:prstGeom>
          <a:solidFill>
            <a:srgbClr val="51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2" name="Right Triangle 21"/>
          <p:cNvSpPr/>
          <p:nvPr userDrawn="1"/>
        </p:nvSpPr>
        <p:spPr>
          <a:xfrm flipV="1">
            <a:off x="0" y="0"/>
            <a:ext cx="900000" cy="6858000"/>
          </a:xfrm>
          <a:prstGeom prst="rtTriangle">
            <a:avLst/>
          </a:prstGeom>
          <a:solidFill>
            <a:srgbClr val="8F8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3" name="Right Triangle 22"/>
          <p:cNvSpPr/>
          <p:nvPr userDrawn="1"/>
        </p:nvSpPr>
        <p:spPr>
          <a:xfrm flipV="1">
            <a:off x="3220" y="0"/>
            <a:ext cx="678600" cy="6858000"/>
          </a:xfrm>
          <a:prstGeom prst="rtTriangle">
            <a:avLst/>
          </a:prstGeom>
          <a:solidFill>
            <a:srgbClr val="51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8CF8D8D4-5930-41F7-8CA9-BFAC32FF6CD1}" type="datetime1">
              <a:rPr lang="en-SG" smtClean="0"/>
              <a:t>20/12/2018</a:t>
            </a:fld>
            <a:endParaRPr lang="en-SG"/>
          </a:p>
        </p:txBody>
      </p:sp>
      <p:sp>
        <p:nvSpPr>
          <p:cNvPr id="5" name="Footer Placeholder 4"/>
          <p:cNvSpPr>
            <a:spLocks noGrp="1"/>
          </p:cNvSpPr>
          <p:nvPr>
            <p:ph type="ftr" sz="quarter" idx="11"/>
          </p:nvPr>
        </p:nvSpPr>
        <p:spPr/>
        <p:txBody>
          <a:bodyPr/>
          <a:lstStyle>
            <a:lvl1pPr>
              <a:defRPr>
                <a:solidFill>
                  <a:schemeClr val="tx1"/>
                </a:solidFill>
              </a:defRPr>
            </a:lvl1pPr>
          </a:lstStyle>
          <a:p>
            <a:r>
              <a:rPr lang="en-SG"/>
              <a:t>Getech Automation Pte Ltd</a:t>
            </a:r>
          </a:p>
        </p:txBody>
      </p:sp>
      <p:sp>
        <p:nvSpPr>
          <p:cNvPr id="6" name="Slide Number Placeholder 5"/>
          <p:cNvSpPr>
            <a:spLocks noGrp="1"/>
          </p:cNvSpPr>
          <p:nvPr>
            <p:ph type="sldNum" sz="quarter" idx="12"/>
          </p:nvPr>
        </p:nvSpPr>
        <p:spPr/>
        <p:txBody>
          <a:bodyPr/>
          <a:lstStyle>
            <a:lvl1pPr>
              <a:defRPr b="1">
                <a:solidFill>
                  <a:schemeClr val="tx1"/>
                </a:solidFill>
              </a:defRPr>
            </a:lvl1pPr>
          </a:lstStyle>
          <a:p>
            <a:fld id="{5F789F11-8FA2-4694-9B2E-79993A92E40D}" type="slidenum">
              <a:rPr lang="en-SG" smtClean="0"/>
              <a:pPr/>
              <a:t>‹#›</a:t>
            </a:fld>
            <a:endParaRPr lang="en-SG"/>
          </a:p>
        </p:txBody>
      </p:sp>
    </p:spTree>
    <p:extLst>
      <p:ext uri="{BB962C8B-B14F-4D97-AF65-F5344CB8AC3E}">
        <p14:creationId xmlns:p14="http://schemas.microsoft.com/office/powerpoint/2010/main" val="3961669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9" name="Picture 10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10659288" y="986400"/>
            <a:ext cx="2227224" cy="507600"/>
          </a:xfrm>
          <a:prstGeom prst="rect">
            <a:avLst/>
          </a:prstGeom>
          <a:noFill/>
          <a:extLst>
            <a:ext uri="{909E8E84-426E-40DD-AFC4-6F175D3DCCD1}">
              <a14:hiddenFill xmlns:a14="http://schemas.microsoft.com/office/drawing/2010/main">
                <a:solidFill>
                  <a:srgbClr val="FFFFFF"/>
                </a:solidFill>
              </a14:hiddenFill>
            </a:ext>
          </a:extLst>
        </p:spPr>
      </p:pic>
      <p:sp>
        <p:nvSpPr>
          <p:cNvPr id="20" name="Right Triangle 19"/>
          <p:cNvSpPr/>
          <p:nvPr userDrawn="1"/>
        </p:nvSpPr>
        <p:spPr>
          <a:xfrm flipH="1">
            <a:off x="6792000" y="5607798"/>
            <a:ext cx="5400000" cy="1260000"/>
          </a:xfrm>
          <a:prstGeom prst="rtTriangle">
            <a:avLst/>
          </a:prstGeom>
          <a:solidFill>
            <a:srgbClr val="8F8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1" name="Right Triangle 20"/>
          <p:cNvSpPr/>
          <p:nvPr userDrawn="1"/>
        </p:nvSpPr>
        <p:spPr>
          <a:xfrm flipH="1">
            <a:off x="6792000" y="5872197"/>
            <a:ext cx="5400000" cy="995601"/>
          </a:xfrm>
          <a:prstGeom prst="rtTriangle">
            <a:avLst/>
          </a:prstGeom>
          <a:solidFill>
            <a:srgbClr val="51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2" name="Right Triangle 21"/>
          <p:cNvSpPr/>
          <p:nvPr userDrawn="1"/>
        </p:nvSpPr>
        <p:spPr>
          <a:xfrm flipV="1">
            <a:off x="0" y="0"/>
            <a:ext cx="900000" cy="6858000"/>
          </a:xfrm>
          <a:prstGeom prst="rtTriangle">
            <a:avLst/>
          </a:prstGeom>
          <a:solidFill>
            <a:srgbClr val="8F8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3" name="Right Triangle 22"/>
          <p:cNvSpPr/>
          <p:nvPr userDrawn="1"/>
        </p:nvSpPr>
        <p:spPr>
          <a:xfrm flipV="1">
            <a:off x="3220" y="0"/>
            <a:ext cx="678600" cy="6858000"/>
          </a:xfrm>
          <a:prstGeom prst="rtTriangle">
            <a:avLst/>
          </a:prstGeom>
          <a:solidFill>
            <a:srgbClr val="51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E70984B7-1EE2-43FB-B2A8-469481371A3B}" type="datetime1">
              <a:rPr lang="en-SG" smtClean="0"/>
              <a:t>20/12/2018</a:t>
            </a:fld>
            <a:endParaRPr lang="en-SG"/>
          </a:p>
        </p:txBody>
      </p:sp>
      <p:sp>
        <p:nvSpPr>
          <p:cNvPr id="5" name="Footer Placeholder 4"/>
          <p:cNvSpPr>
            <a:spLocks noGrp="1"/>
          </p:cNvSpPr>
          <p:nvPr>
            <p:ph type="ftr" sz="quarter" idx="11"/>
          </p:nvPr>
        </p:nvSpPr>
        <p:spPr/>
        <p:txBody>
          <a:bodyPr/>
          <a:lstStyle>
            <a:lvl1pPr>
              <a:defRPr>
                <a:solidFill>
                  <a:schemeClr val="tx1"/>
                </a:solidFill>
              </a:defRPr>
            </a:lvl1pPr>
          </a:lstStyle>
          <a:p>
            <a:r>
              <a:rPr lang="en-SG"/>
              <a:t>Getech Automation Pte Ltd</a:t>
            </a:r>
          </a:p>
        </p:txBody>
      </p:sp>
      <p:sp>
        <p:nvSpPr>
          <p:cNvPr id="6" name="Slide Number Placeholder 5"/>
          <p:cNvSpPr>
            <a:spLocks noGrp="1"/>
          </p:cNvSpPr>
          <p:nvPr>
            <p:ph type="sldNum" sz="quarter" idx="12"/>
          </p:nvPr>
        </p:nvSpPr>
        <p:spPr/>
        <p:txBody>
          <a:bodyPr/>
          <a:lstStyle/>
          <a:p>
            <a:fld id="{5F789F11-8FA2-4694-9B2E-79993A92E40D}" type="slidenum">
              <a:rPr lang="en-SG" smtClean="0"/>
              <a:t>‹#›</a:t>
            </a:fld>
            <a:endParaRPr lang="en-SG"/>
          </a:p>
        </p:txBody>
      </p:sp>
    </p:spTree>
    <p:extLst>
      <p:ext uri="{BB962C8B-B14F-4D97-AF65-F5344CB8AC3E}">
        <p14:creationId xmlns:p14="http://schemas.microsoft.com/office/powerpoint/2010/main" val="3393680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0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12376" y="111525"/>
            <a:ext cx="2227224" cy="507600"/>
          </a:xfrm>
          <a:prstGeom prst="rect">
            <a:avLst/>
          </a:prstGeom>
          <a:noFill/>
          <a:extLst>
            <a:ext uri="{909E8E84-426E-40DD-AFC4-6F175D3DCCD1}">
              <a14:hiddenFill xmlns:a14="http://schemas.microsoft.com/office/drawing/2010/main">
                <a:solidFill>
                  <a:srgbClr val="FFFFFF"/>
                </a:solidFill>
              </a14:hiddenFill>
            </a:ext>
          </a:extLst>
        </p:spPr>
      </p:pic>
      <p:sp>
        <p:nvSpPr>
          <p:cNvPr id="15" name="Right Triangle 14"/>
          <p:cNvSpPr/>
          <p:nvPr userDrawn="1"/>
        </p:nvSpPr>
        <p:spPr>
          <a:xfrm flipH="1">
            <a:off x="6792000" y="5607798"/>
            <a:ext cx="5400000" cy="1260000"/>
          </a:xfrm>
          <a:prstGeom prst="rtTriangle">
            <a:avLst/>
          </a:prstGeom>
          <a:solidFill>
            <a:srgbClr val="8F8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6" name="Right Triangle 15"/>
          <p:cNvSpPr/>
          <p:nvPr userDrawn="1"/>
        </p:nvSpPr>
        <p:spPr>
          <a:xfrm flipH="1">
            <a:off x="6792000" y="5872197"/>
            <a:ext cx="5400000" cy="995601"/>
          </a:xfrm>
          <a:prstGeom prst="rtTriangle">
            <a:avLst/>
          </a:prstGeom>
          <a:solidFill>
            <a:srgbClr val="51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3" name="Right Triangle 12"/>
          <p:cNvSpPr/>
          <p:nvPr userDrawn="1"/>
        </p:nvSpPr>
        <p:spPr>
          <a:xfrm flipV="1">
            <a:off x="0" y="0"/>
            <a:ext cx="900000" cy="6858000"/>
          </a:xfrm>
          <a:prstGeom prst="rtTriangle">
            <a:avLst/>
          </a:prstGeom>
          <a:solidFill>
            <a:srgbClr val="8F8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4" name="Right Triangle 13"/>
          <p:cNvSpPr/>
          <p:nvPr userDrawn="1"/>
        </p:nvSpPr>
        <p:spPr>
          <a:xfrm flipV="1">
            <a:off x="3220" y="0"/>
            <a:ext cx="678600" cy="6858000"/>
          </a:xfrm>
          <a:prstGeom prst="rtTriangle">
            <a:avLst/>
          </a:prstGeom>
          <a:solidFill>
            <a:srgbClr val="51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 name="Title 1"/>
          <p:cNvSpPr>
            <a:spLocks noGrp="1"/>
          </p:cNvSpPr>
          <p:nvPr>
            <p:ph type="title"/>
          </p:nvPr>
        </p:nvSpPr>
        <p:spPr/>
        <p:txBody>
          <a:bodyPr/>
          <a:lstStyle/>
          <a:p>
            <a:r>
              <a:rPr lang="en-US" dirty="0"/>
              <a:t>Click to edit Master title style</a:t>
            </a:r>
            <a:endParaRPr lang="en-SG"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276D9531-F1D8-40AC-96AF-87F657D247AF}" type="datetime1">
              <a:rPr lang="en-SG" smtClean="0"/>
              <a:t>20/12/2018</a:t>
            </a:fld>
            <a:endParaRPr lang="en-SG"/>
          </a:p>
        </p:txBody>
      </p:sp>
      <p:sp>
        <p:nvSpPr>
          <p:cNvPr id="5" name="Footer Placeholder 4"/>
          <p:cNvSpPr>
            <a:spLocks noGrp="1"/>
          </p:cNvSpPr>
          <p:nvPr>
            <p:ph type="ftr" sz="quarter" idx="11"/>
          </p:nvPr>
        </p:nvSpPr>
        <p:spPr/>
        <p:txBody>
          <a:bodyPr/>
          <a:lstStyle>
            <a:lvl1pPr>
              <a:defRPr>
                <a:solidFill>
                  <a:schemeClr val="tx1"/>
                </a:solidFill>
              </a:defRPr>
            </a:lvl1pPr>
          </a:lstStyle>
          <a:p>
            <a:r>
              <a:rPr lang="en-SG"/>
              <a:t>Getech Automation Pte Ltd</a:t>
            </a:r>
          </a:p>
        </p:txBody>
      </p:sp>
      <p:sp>
        <p:nvSpPr>
          <p:cNvPr id="6" name="Slide Number Placeholder 5"/>
          <p:cNvSpPr>
            <a:spLocks noGrp="1"/>
          </p:cNvSpPr>
          <p:nvPr>
            <p:ph type="sldNum" sz="quarter" idx="12"/>
          </p:nvPr>
        </p:nvSpPr>
        <p:spPr/>
        <p:txBody>
          <a:bodyPr/>
          <a:lstStyle>
            <a:lvl1pPr>
              <a:defRPr b="1">
                <a:solidFill>
                  <a:schemeClr val="tx1"/>
                </a:solidFill>
              </a:defRPr>
            </a:lvl1pPr>
          </a:lstStyle>
          <a:p>
            <a:fld id="{5F789F11-8FA2-4694-9B2E-79993A92E40D}" type="slidenum">
              <a:rPr lang="en-SG" smtClean="0"/>
              <a:pPr/>
              <a:t>‹#›</a:t>
            </a:fld>
            <a:endParaRPr lang="en-SG"/>
          </a:p>
        </p:txBody>
      </p:sp>
    </p:spTree>
    <p:extLst>
      <p:ext uri="{BB962C8B-B14F-4D97-AF65-F5344CB8AC3E}">
        <p14:creationId xmlns:p14="http://schemas.microsoft.com/office/powerpoint/2010/main" val="3762157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6495214" y="-2"/>
            <a:ext cx="5696786" cy="6858002"/>
          </a:xfrm>
          <a:prstGeom prst="rect">
            <a:avLst/>
          </a:prstGeom>
          <a:noFill/>
        </p:spPr>
      </p:pic>
      <p:sp>
        <p:nvSpPr>
          <p:cNvPr id="15" name="Rectangle 14"/>
          <p:cNvSpPr/>
          <p:nvPr userDrawn="1"/>
        </p:nvSpPr>
        <p:spPr>
          <a:xfrm>
            <a:off x="0" y="0"/>
            <a:ext cx="12192000" cy="6858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18" name="Picture 106"/>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4800" y="111525"/>
            <a:ext cx="2227224" cy="507600"/>
          </a:xfrm>
          <a:prstGeom prst="rect">
            <a:avLst/>
          </a:prstGeom>
          <a:noFill/>
          <a:extLst>
            <a:ext uri="{909E8E84-426E-40DD-AFC4-6F175D3DCCD1}">
              <a14:hiddenFill xmlns:a14="http://schemas.microsoft.com/office/drawing/2010/main">
                <a:solidFill>
                  <a:srgbClr val="FFFFFF"/>
                </a:solidFill>
              </a14:hiddenFill>
            </a:ext>
          </a:extLst>
        </p:spPr>
      </p:pic>
      <p:sp>
        <p:nvSpPr>
          <p:cNvPr id="19" name="Right Triangle 18"/>
          <p:cNvSpPr/>
          <p:nvPr userDrawn="1"/>
        </p:nvSpPr>
        <p:spPr>
          <a:xfrm>
            <a:off x="0" y="0"/>
            <a:ext cx="900000" cy="6858000"/>
          </a:xfrm>
          <a:prstGeom prst="rtTriangle">
            <a:avLst/>
          </a:prstGeom>
          <a:solidFill>
            <a:srgbClr val="8F8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0" name="Right Triangle 19"/>
          <p:cNvSpPr/>
          <p:nvPr userDrawn="1"/>
        </p:nvSpPr>
        <p:spPr>
          <a:xfrm>
            <a:off x="730" y="0"/>
            <a:ext cx="678600" cy="6858000"/>
          </a:xfrm>
          <a:prstGeom prst="rtTriangle">
            <a:avLst/>
          </a:prstGeom>
          <a:solidFill>
            <a:srgbClr val="51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1" name="Right Triangle 20"/>
          <p:cNvSpPr/>
          <p:nvPr userDrawn="1"/>
        </p:nvSpPr>
        <p:spPr>
          <a:xfrm flipH="1" flipV="1">
            <a:off x="6792000" y="2128"/>
            <a:ext cx="5400000" cy="1260000"/>
          </a:xfrm>
          <a:prstGeom prst="rtTriangle">
            <a:avLst/>
          </a:prstGeom>
          <a:solidFill>
            <a:srgbClr val="8F8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2" name="Right Triangle 21"/>
          <p:cNvSpPr/>
          <p:nvPr userDrawn="1"/>
        </p:nvSpPr>
        <p:spPr>
          <a:xfrm flipH="1" flipV="1">
            <a:off x="6792000" y="-1"/>
            <a:ext cx="5400000" cy="995601"/>
          </a:xfrm>
          <a:prstGeom prst="rtTriangle">
            <a:avLst/>
          </a:prstGeom>
          <a:solidFill>
            <a:srgbClr val="51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2BB2E8-35C3-4FE9-9A26-D3A394068301}" type="datetime1">
              <a:rPr lang="en-SG" smtClean="0"/>
              <a:t>20/12/2018</a:t>
            </a:fld>
            <a:endParaRPr lang="en-SG"/>
          </a:p>
        </p:txBody>
      </p:sp>
      <p:sp>
        <p:nvSpPr>
          <p:cNvPr id="5" name="Footer Placeholder 4"/>
          <p:cNvSpPr>
            <a:spLocks noGrp="1"/>
          </p:cNvSpPr>
          <p:nvPr>
            <p:ph type="ftr" sz="quarter" idx="11"/>
          </p:nvPr>
        </p:nvSpPr>
        <p:spPr/>
        <p:txBody>
          <a:bodyPr/>
          <a:lstStyle>
            <a:lvl1pPr>
              <a:defRPr>
                <a:solidFill>
                  <a:schemeClr val="tx1"/>
                </a:solidFill>
              </a:defRPr>
            </a:lvl1pPr>
          </a:lstStyle>
          <a:p>
            <a:r>
              <a:rPr lang="en-SG"/>
              <a:t>Getech Automation Pte Ltd</a:t>
            </a:r>
          </a:p>
        </p:txBody>
      </p:sp>
      <p:sp>
        <p:nvSpPr>
          <p:cNvPr id="6" name="Slide Number Placeholder 5"/>
          <p:cNvSpPr>
            <a:spLocks noGrp="1"/>
          </p:cNvSpPr>
          <p:nvPr>
            <p:ph type="sldNum" sz="quarter" idx="12"/>
          </p:nvPr>
        </p:nvSpPr>
        <p:spPr/>
        <p:txBody>
          <a:bodyPr/>
          <a:lstStyle>
            <a:lvl1pPr>
              <a:defRPr b="1">
                <a:solidFill>
                  <a:schemeClr val="tx1"/>
                </a:solidFill>
              </a:defRPr>
            </a:lvl1pPr>
          </a:lstStyle>
          <a:p>
            <a:fld id="{5F789F11-8FA2-4694-9B2E-79993A92E40D}" type="slidenum">
              <a:rPr lang="en-SG" smtClean="0"/>
              <a:pPr/>
              <a:t>‹#›</a:t>
            </a:fld>
            <a:endParaRPr lang="en-SG"/>
          </a:p>
        </p:txBody>
      </p:sp>
    </p:spTree>
    <p:extLst>
      <p:ext uri="{BB962C8B-B14F-4D97-AF65-F5344CB8AC3E}">
        <p14:creationId xmlns:p14="http://schemas.microsoft.com/office/powerpoint/2010/main" val="879312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9" name="Picture 10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12376" y="111525"/>
            <a:ext cx="2227224" cy="507600"/>
          </a:xfrm>
          <a:prstGeom prst="rect">
            <a:avLst/>
          </a:prstGeom>
          <a:noFill/>
          <a:extLst>
            <a:ext uri="{909E8E84-426E-40DD-AFC4-6F175D3DCCD1}">
              <a14:hiddenFill xmlns:a14="http://schemas.microsoft.com/office/drawing/2010/main">
                <a:solidFill>
                  <a:srgbClr val="FFFFFF"/>
                </a:solidFill>
              </a14:hiddenFill>
            </a:ext>
          </a:extLst>
        </p:spPr>
      </p:pic>
      <p:sp>
        <p:nvSpPr>
          <p:cNvPr id="20" name="Right Triangle 19"/>
          <p:cNvSpPr/>
          <p:nvPr userDrawn="1"/>
        </p:nvSpPr>
        <p:spPr>
          <a:xfrm flipH="1">
            <a:off x="6792000" y="5607798"/>
            <a:ext cx="5400000" cy="1260000"/>
          </a:xfrm>
          <a:prstGeom prst="rtTriangle">
            <a:avLst/>
          </a:prstGeom>
          <a:solidFill>
            <a:srgbClr val="8F8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1" name="Right Triangle 20"/>
          <p:cNvSpPr/>
          <p:nvPr userDrawn="1"/>
        </p:nvSpPr>
        <p:spPr>
          <a:xfrm flipH="1">
            <a:off x="6792000" y="5872197"/>
            <a:ext cx="5400000" cy="995601"/>
          </a:xfrm>
          <a:prstGeom prst="rtTriangle">
            <a:avLst/>
          </a:prstGeom>
          <a:solidFill>
            <a:srgbClr val="51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2" name="Right Triangle 21"/>
          <p:cNvSpPr/>
          <p:nvPr userDrawn="1"/>
        </p:nvSpPr>
        <p:spPr>
          <a:xfrm flipV="1">
            <a:off x="0" y="0"/>
            <a:ext cx="900000" cy="6858000"/>
          </a:xfrm>
          <a:prstGeom prst="rtTriangle">
            <a:avLst/>
          </a:prstGeom>
          <a:solidFill>
            <a:srgbClr val="8F8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3" name="Right Triangle 22"/>
          <p:cNvSpPr/>
          <p:nvPr userDrawn="1"/>
        </p:nvSpPr>
        <p:spPr>
          <a:xfrm flipV="1">
            <a:off x="3220" y="0"/>
            <a:ext cx="678600" cy="6858000"/>
          </a:xfrm>
          <a:prstGeom prst="rtTriangle">
            <a:avLst/>
          </a:prstGeom>
          <a:solidFill>
            <a:srgbClr val="51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p:txBody>
          <a:bodyPr/>
          <a:lstStyle/>
          <a:p>
            <a:fld id="{B8E5676F-0E7F-4831-8179-B81A9985ADA7}" type="datetime1">
              <a:rPr lang="en-SG" smtClean="0"/>
              <a:t>20/12/2018</a:t>
            </a:fld>
            <a:endParaRPr lang="en-SG"/>
          </a:p>
        </p:txBody>
      </p:sp>
      <p:sp>
        <p:nvSpPr>
          <p:cNvPr id="6" name="Footer Placeholder 5"/>
          <p:cNvSpPr>
            <a:spLocks noGrp="1"/>
          </p:cNvSpPr>
          <p:nvPr>
            <p:ph type="ftr" sz="quarter" idx="11"/>
          </p:nvPr>
        </p:nvSpPr>
        <p:spPr/>
        <p:txBody>
          <a:bodyPr/>
          <a:lstStyle>
            <a:lvl1pPr>
              <a:defRPr>
                <a:solidFill>
                  <a:schemeClr val="tx1"/>
                </a:solidFill>
              </a:defRPr>
            </a:lvl1pPr>
          </a:lstStyle>
          <a:p>
            <a:r>
              <a:rPr lang="en-SG"/>
              <a:t>Getech Automation Pte Ltd</a:t>
            </a:r>
          </a:p>
        </p:txBody>
      </p:sp>
      <p:sp>
        <p:nvSpPr>
          <p:cNvPr id="7" name="Slide Number Placeholder 6"/>
          <p:cNvSpPr>
            <a:spLocks noGrp="1"/>
          </p:cNvSpPr>
          <p:nvPr>
            <p:ph type="sldNum" sz="quarter" idx="12"/>
          </p:nvPr>
        </p:nvSpPr>
        <p:spPr/>
        <p:txBody>
          <a:bodyPr/>
          <a:lstStyle>
            <a:lvl1pPr>
              <a:defRPr b="1">
                <a:solidFill>
                  <a:schemeClr val="tx1"/>
                </a:solidFill>
              </a:defRPr>
            </a:lvl1pPr>
          </a:lstStyle>
          <a:p>
            <a:fld id="{5F789F11-8FA2-4694-9B2E-79993A92E40D}" type="slidenum">
              <a:rPr lang="en-SG" smtClean="0"/>
              <a:pPr/>
              <a:t>‹#›</a:t>
            </a:fld>
            <a:endParaRPr lang="en-SG"/>
          </a:p>
        </p:txBody>
      </p:sp>
    </p:spTree>
    <p:extLst>
      <p:ext uri="{BB962C8B-B14F-4D97-AF65-F5344CB8AC3E}">
        <p14:creationId xmlns:p14="http://schemas.microsoft.com/office/powerpoint/2010/main" val="1037209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2" name="Right Triangle 21"/>
          <p:cNvSpPr/>
          <p:nvPr userDrawn="1"/>
        </p:nvSpPr>
        <p:spPr>
          <a:xfrm flipH="1">
            <a:off x="6792000" y="5607798"/>
            <a:ext cx="5400000" cy="1260000"/>
          </a:xfrm>
          <a:prstGeom prst="rtTriangle">
            <a:avLst/>
          </a:prstGeom>
          <a:solidFill>
            <a:srgbClr val="8F8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3" name="Right Triangle 22"/>
          <p:cNvSpPr/>
          <p:nvPr userDrawn="1"/>
        </p:nvSpPr>
        <p:spPr>
          <a:xfrm flipH="1">
            <a:off x="6792000" y="5872197"/>
            <a:ext cx="5400000" cy="995601"/>
          </a:xfrm>
          <a:prstGeom prst="rtTriangle">
            <a:avLst/>
          </a:prstGeom>
          <a:solidFill>
            <a:srgbClr val="51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4" name="Right Triangle 23"/>
          <p:cNvSpPr/>
          <p:nvPr userDrawn="1"/>
        </p:nvSpPr>
        <p:spPr>
          <a:xfrm flipV="1">
            <a:off x="0" y="0"/>
            <a:ext cx="900000" cy="6858000"/>
          </a:xfrm>
          <a:prstGeom prst="rtTriangle">
            <a:avLst/>
          </a:prstGeom>
          <a:solidFill>
            <a:srgbClr val="8F8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5" name="Right Triangle 24"/>
          <p:cNvSpPr/>
          <p:nvPr userDrawn="1"/>
        </p:nvSpPr>
        <p:spPr>
          <a:xfrm flipV="1">
            <a:off x="3220" y="0"/>
            <a:ext cx="678600" cy="6858000"/>
          </a:xfrm>
          <a:prstGeom prst="rtTriangle">
            <a:avLst/>
          </a:prstGeom>
          <a:solidFill>
            <a:srgbClr val="51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21" name="Picture 10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12376" y="111525"/>
            <a:ext cx="2227224" cy="507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p:cNvSpPr>
            <a:spLocks noGrp="1"/>
          </p:cNvSpPr>
          <p:nvPr>
            <p:ph type="dt" sz="half" idx="10"/>
          </p:nvPr>
        </p:nvSpPr>
        <p:spPr/>
        <p:txBody>
          <a:bodyPr/>
          <a:lstStyle/>
          <a:p>
            <a:fld id="{214474E3-DEF7-4105-84C0-C06E26C06D89}" type="datetime1">
              <a:rPr lang="en-SG" smtClean="0"/>
              <a:t>20/12/2018</a:t>
            </a:fld>
            <a:endParaRPr lang="en-SG"/>
          </a:p>
        </p:txBody>
      </p:sp>
      <p:sp>
        <p:nvSpPr>
          <p:cNvPr id="8" name="Footer Placeholder 7"/>
          <p:cNvSpPr>
            <a:spLocks noGrp="1"/>
          </p:cNvSpPr>
          <p:nvPr>
            <p:ph type="ftr" sz="quarter" idx="11"/>
          </p:nvPr>
        </p:nvSpPr>
        <p:spPr/>
        <p:txBody>
          <a:bodyPr/>
          <a:lstStyle>
            <a:lvl1pPr>
              <a:defRPr>
                <a:solidFill>
                  <a:schemeClr val="tx1"/>
                </a:solidFill>
              </a:defRPr>
            </a:lvl1pPr>
          </a:lstStyle>
          <a:p>
            <a:r>
              <a:rPr lang="en-SG"/>
              <a:t>Getech Automation Pte Ltd</a:t>
            </a:r>
          </a:p>
        </p:txBody>
      </p:sp>
      <p:sp>
        <p:nvSpPr>
          <p:cNvPr id="9" name="Slide Number Placeholder 8"/>
          <p:cNvSpPr>
            <a:spLocks noGrp="1"/>
          </p:cNvSpPr>
          <p:nvPr>
            <p:ph type="sldNum" sz="quarter" idx="12"/>
          </p:nvPr>
        </p:nvSpPr>
        <p:spPr/>
        <p:txBody>
          <a:bodyPr/>
          <a:lstStyle>
            <a:lvl1pPr>
              <a:defRPr b="1">
                <a:solidFill>
                  <a:schemeClr val="tx1"/>
                </a:solidFill>
              </a:defRPr>
            </a:lvl1pPr>
          </a:lstStyle>
          <a:p>
            <a:fld id="{5F789F11-8FA2-4694-9B2E-79993A92E40D}" type="slidenum">
              <a:rPr lang="en-SG" smtClean="0"/>
              <a:pPr/>
              <a:t>‹#›</a:t>
            </a:fld>
            <a:endParaRPr lang="en-SG"/>
          </a:p>
        </p:txBody>
      </p:sp>
    </p:spTree>
    <p:extLst>
      <p:ext uri="{BB962C8B-B14F-4D97-AF65-F5344CB8AC3E}">
        <p14:creationId xmlns:p14="http://schemas.microsoft.com/office/powerpoint/2010/main" val="1648144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7" name="Picture 10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12376" y="111525"/>
            <a:ext cx="2227224" cy="507600"/>
          </a:xfrm>
          <a:prstGeom prst="rect">
            <a:avLst/>
          </a:prstGeom>
          <a:noFill/>
          <a:extLst>
            <a:ext uri="{909E8E84-426E-40DD-AFC4-6F175D3DCCD1}">
              <a14:hiddenFill xmlns:a14="http://schemas.microsoft.com/office/drawing/2010/main">
                <a:solidFill>
                  <a:srgbClr val="FFFFFF"/>
                </a:solidFill>
              </a14:hiddenFill>
            </a:ext>
          </a:extLst>
        </p:spPr>
      </p:pic>
      <p:sp>
        <p:nvSpPr>
          <p:cNvPr id="18" name="Right Triangle 17"/>
          <p:cNvSpPr/>
          <p:nvPr userDrawn="1"/>
        </p:nvSpPr>
        <p:spPr>
          <a:xfrm flipH="1">
            <a:off x="6792000" y="5607798"/>
            <a:ext cx="5400000" cy="1260000"/>
          </a:xfrm>
          <a:prstGeom prst="rtTriangle">
            <a:avLst/>
          </a:prstGeom>
          <a:solidFill>
            <a:srgbClr val="8F8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9" name="Right Triangle 18"/>
          <p:cNvSpPr/>
          <p:nvPr userDrawn="1"/>
        </p:nvSpPr>
        <p:spPr>
          <a:xfrm flipH="1">
            <a:off x="6792000" y="5872197"/>
            <a:ext cx="5400000" cy="995601"/>
          </a:xfrm>
          <a:prstGeom prst="rtTriangle">
            <a:avLst/>
          </a:prstGeom>
          <a:solidFill>
            <a:srgbClr val="51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0" name="Right Triangle 19"/>
          <p:cNvSpPr/>
          <p:nvPr userDrawn="1"/>
        </p:nvSpPr>
        <p:spPr>
          <a:xfrm flipV="1">
            <a:off x="0" y="0"/>
            <a:ext cx="900000" cy="6858000"/>
          </a:xfrm>
          <a:prstGeom prst="rtTriangle">
            <a:avLst/>
          </a:prstGeom>
          <a:solidFill>
            <a:srgbClr val="8F8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1" name="Right Triangle 20"/>
          <p:cNvSpPr/>
          <p:nvPr userDrawn="1"/>
        </p:nvSpPr>
        <p:spPr>
          <a:xfrm flipV="1">
            <a:off x="3220" y="0"/>
            <a:ext cx="678600" cy="6858000"/>
          </a:xfrm>
          <a:prstGeom prst="rtTriangle">
            <a:avLst/>
          </a:prstGeom>
          <a:solidFill>
            <a:srgbClr val="51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 name="Title 1"/>
          <p:cNvSpPr>
            <a:spLocks noGrp="1"/>
          </p:cNvSpPr>
          <p:nvPr>
            <p:ph type="title"/>
          </p:nvPr>
        </p:nvSpPr>
        <p:spPr/>
        <p:txBody>
          <a:bodyPr/>
          <a:lstStyle/>
          <a:p>
            <a:r>
              <a:rPr lang="en-US"/>
              <a:t>Click to edit Master title style</a:t>
            </a:r>
            <a:endParaRPr lang="en-SG"/>
          </a:p>
        </p:txBody>
      </p:sp>
      <p:sp>
        <p:nvSpPr>
          <p:cNvPr id="3" name="Date Placeholder 2"/>
          <p:cNvSpPr>
            <a:spLocks noGrp="1"/>
          </p:cNvSpPr>
          <p:nvPr>
            <p:ph type="dt" sz="half" idx="10"/>
          </p:nvPr>
        </p:nvSpPr>
        <p:spPr/>
        <p:txBody>
          <a:bodyPr/>
          <a:lstStyle/>
          <a:p>
            <a:fld id="{0246D16B-43E3-4ECA-A61A-893E0200FBDC}" type="datetime1">
              <a:rPr lang="en-SG" smtClean="0"/>
              <a:t>20/12/2018</a:t>
            </a:fld>
            <a:endParaRPr lang="en-SG"/>
          </a:p>
        </p:txBody>
      </p:sp>
      <p:sp>
        <p:nvSpPr>
          <p:cNvPr id="4" name="Footer Placeholder 3"/>
          <p:cNvSpPr>
            <a:spLocks noGrp="1"/>
          </p:cNvSpPr>
          <p:nvPr>
            <p:ph type="ftr" sz="quarter" idx="11"/>
          </p:nvPr>
        </p:nvSpPr>
        <p:spPr/>
        <p:txBody>
          <a:bodyPr/>
          <a:lstStyle>
            <a:lvl1pPr>
              <a:defRPr>
                <a:solidFill>
                  <a:schemeClr val="tx1"/>
                </a:solidFill>
              </a:defRPr>
            </a:lvl1pPr>
          </a:lstStyle>
          <a:p>
            <a:r>
              <a:rPr lang="en-SG"/>
              <a:t>Getech Automation Pte Ltd</a:t>
            </a:r>
          </a:p>
        </p:txBody>
      </p:sp>
      <p:sp>
        <p:nvSpPr>
          <p:cNvPr id="5" name="Slide Number Placeholder 4"/>
          <p:cNvSpPr>
            <a:spLocks noGrp="1"/>
          </p:cNvSpPr>
          <p:nvPr>
            <p:ph type="sldNum" sz="quarter" idx="12"/>
          </p:nvPr>
        </p:nvSpPr>
        <p:spPr/>
        <p:txBody>
          <a:bodyPr/>
          <a:lstStyle>
            <a:lvl1pPr>
              <a:defRPr b="1">
                <a:solidFill>
                  <a:schemeClr val="tx1"/>
                </a:solidFill>
              </a:defRPr>
            </a:lvl1pPr>
          </a:lstStyle>
          <a:p>
            <a:fld id="{5F789F11-8FA2-4694-9B2E-79993A92E40D}" type="slidenum">
              <a:rPr lang="en-SG" smtClean="0"/>
              <a:pPr/>
              <a:t>‹#›</a:t>
            </a:fld>
            <a:endParaRPr lang="en-SG"/>
          </a:p>
        </p:txBody>
      </p:sp>
    </p:spTree>
    <p:extLst>
      <p:ext uri="{BB962C8B-B14F-4D97-AF65-F5344CB8AC3E}">
        <p14:creationId xmlns:p14="http://schemas.microsoft.com/office/powerpoint/2010/main" val="2785528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6" name="Picture 10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12376" y="111525"/>
            <a:ext cx="2227224" cy="507600"/>
          </a:xfrm>
          <a:prstGeom prst="rect">
            <a:avLst/>
          </a:prstGeom>
          <a:noFill/>
          <a:extLst>
            <a:ext uri="{909E8E84-426E-40DD-AFC4-6F175D3DCCD1}">
              <a14:hiddenFill xmlns:a14="http://schemas.microsoft.com/office/drawing/2010/main">
                <a:solidFill>
                  <a:srgbClr val="FFFFFF"/>
                </a:solidFill>
              </a14:hiddenFill>
            </a:ext>
          </a:extLst>
        </p:spPr>
      </p:pic>
      <p:sp>
        <p:nvSpPr>
          <p:cNvPr id="17" name="Right Triangle 16"/>
          <p:cNvSpPr/>
          <p:nvPr userDrawn="1"/>
        </p:nvSpPr>
        <p:spPr>
          <a:xfrm flipH="1">
            <a:off x="6792000" y="5607798"/>
            <a:ext cx="5400000" cy="1260000"/>
          </a:xfrm>
          <a:prstGeom prst="rtTriangle">
            <a:avLst/>
          </a:prstGeom>
          <a:solidFill>
            <a:srgbClr val="8F8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8" name="Right Triangle 17"/>
          <p:cNvSpPr/>
          <p:nvPr userDrawn="1"/>
        </p:nvSpPr>
        <p:spPr>
          <a:xfrm flipH="1">
            <a:off x="6792000" y="5872197"/>
            <a:ext cx="5400000" cy="995601"/>
          </a:xfrm>
          <a:prstGeom prst="rtTriangle">
            <a:avLst/>
          </a:prstGeom>
          <a:solidFill>
            <a:srgbClr val="51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9" name="Right Triangle 18"/>
          <p:cNvSpPr/>
          <p:nvPr userDrawn="1"/>
        </p:nvSpPr>
        <p:spPr>
          <a:xfrm flipV="1">
            <a:off x="0" y="0"/>
            <a:ext cx="900000" cy="6858000"/>
          </a:xfrm>
          <a:prstGeom prst="rtTriangle">
            <a:avLst/>
          </a:prstGeom>
          <a:solidFill>
            <a:srgbClr val="8F8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0" name="Right Triangle 19"/>
          <p:cNvSpPr/>
          <p:nvPr userDrawn="1"/>
        </p:nvSpPr>
        <p:spPr>
          <a:xfrm flipV="1">
            <a:off x="3220" y="0"/>
            <a:ext cx="678600" cy="6858000"/>
          </a:xfrm>
          <a:prstGeom prst="rtTriangle">
            <a:avLst/>
          </a:prstGeom>
          <a:solidFill>
            <a:srgbClr val="51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 name="Date Placeholder 1"/>
          <p:cNvSpPr>
            <a:spLocks noGrp="1"/>
          </p:cNvSpPr>
          <p:nvPr>
            <p:ph type="dt" sz="half" idx="10"/>
          </p:nvPr>
        </p:nvSpPr>
        <p:spPr/>
        <p:txBody>
          <a:bodyPr/>
          <a:lstStyle/>
          <a:p>
            <a:fld id="{EA37C9C2-6673-4580-A332-20F7DD676E4D}" type="datetime1">
              <a:rPr lang="en-SG" smtClean="0"/>
              <a:t>20/12/2018</a:t>
            </a:fld>
            <a:endParaRPr lang="en-SG"/>
          </a:p>
        </p:txBody>
      </p:sp>
      <p:sp>
        <p:nvSpPr>
          <p:cNvPr id="3" name="Footer Placeholder 2"/>
          <p:cNvSpPr>
            <a:spLocks noGrp="1"/>
          </p:cNvSpPr>
          <p:nvPr>
            <p:ph type="ftr" sz="quarter" idx="11"/>
          </p:nvPr>
        </p:nvSpPr>
        <p:spPr/>
        <p:txBody>
          <a:bodyPr/>
          <a:lstStyle>
            <a:lvl1pPr>
              <a:defRPr>
                <a:solidFill>
                  <a:schemeClr val="tx1"/>
                </a:solidFill>
              </a:defRPr>
            </a:lvl1pPr>
          </a:lstStyle>
          <a:p>
            <a:r>
              <a:rPr lang="en-SG"/>
              <a:t>Getech Automation Pte Ltd</a:t>
            </a:r>
          </a:p>
        </p:txBody>
      </p:sp>
      <p:sp>
        <p:nvSpPr>
          <p:cNvPr id="4" name="Slide Number Placeholder 3"/>
          <p:cNvSpPr>
            <a:spLocks noGrp="1"/>
          </p:cNvSpPr>
          <p:nvPr>
            <p:ph type="sldNum" sz="quarter" idx="12"/>
          </p:nvPr>
        </p:nvSpPr>
        <p:spPr/>
        <p:txBody>
          <a:bodyPr/>
          <a:lstStyle>
            <a:lvl1pPr>
              <a:defRPr b="1">
                <a:solidFill>
                  <a:schemeClr val="tx1"/>
                </a:solidFill>
              </a:defRPr>
            </a:lvl1pPr>
          </a:lstStyle>
          <a:p>
            <a:fld id="{5F789F11-8FA2-4694-9B2E-79993A92E40D}" type="slidenum">
              <a:rPr lang="en-SG" smtClean="0"/>
              <a:pPr/>
              <a:t>‹#›</a:t>
            </a:fld>
            <a:endParaRPr lang="en-SG"/>
          </a:p>
        </p:txBody>
      </p:sp>
    </p:spTree>
    <p:extLst>
      <p:ext uri="{BB962C8B-B14F-4D97-AF65-F5344CB8AC3E}">
        <p14:creationId xmlns:p14="http://schemas.microsoft.com/office/powerpoint/2010/main" val="373944868"/>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9" name="Picture 10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12376" y="111525"/>
            <a:ext cx="2227224" cy="507600"/>
          </a:xfrm>
          <a:prstGeom prst="rect">
            <a:avLst/>
          </a:prstGeom>
          <a:noFill/>
          <a:extLst>
            <a:ext uri="{909E8E84-426E-40DD-AFC4-6F175D3DCCD1}">
              <a14:hiddenFill xmlns:a14="http://schemas.microsoft.com/office/drawing/2010/main">
                <a:solidFill>
                  <a:srgbClr val="FFFFFF"/>
                </a:solidFill>
              </a14:hiddenFill>
            </a:ext>
          </a:extLst>
        </p:spPr>
      </p:pic>
      <p:sp>
        <p:nvSpPr>
          <p:cNvPr id="20" name="Right Triangle 19"/>
          <p:cNvSpPr/>
          <p:nvPr userDrawn="1"/>
        </p:nvSpPr>
        <p:spPr>
          <a:xfrm flipH="1">
            <a:off x="6792000" y="5607798"/>
            <a:ext cx="5400000" cy="1260000"/>
          </a:xfrm>
          <a:prstGeom prst="rtTriangle">
            <a:avLst/>
          </a:prstGeom>
          <a:solidFill>
            <a:srgbClr val="8F8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1" name="Right Triangle 20"/>
          <p:cNvSpPr/>
          <p:nvPr userDrawn="1"/>
        </p:nvSpPr>
        <p:spPr>
          <a:xfrm flipH="1">
            <a:off x="6792000" y="5872197"/>
            <a:ext cx="5400000" cy="995601"/>
          </a:xfrm>
          <a:prstGeom prst="rtTriangle">
            <a:avLst/>
          </a:prstGeom>
          <a:solidFill>
            <a:srgbClr val="51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2" name="Right Triangle 21"/>
          <p:cNvSpPr/>
          <p:nvPr userDrawn="1"/>
        </p:nvSpPr>
        <p:spPr>
          <a:xfrm flipV="1">
            <a:off x="0" y="0"/>
            <a:ext cx="900000" cy="6858000"/>
          </a:xfrm>
          <a:prstGeom prst="rtTriangle">
            <a:avLst/>
          </a:prstGeom>
          <a:solidFill>
            <a:srgbClr val="8F8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3" name="Right Triangle 22"/>
          <p:cNvSpPr/>
          <p:nvPr userDrawn="1"/>
        </p:nvSpPr>
        <p:spPr>
          <a:xfrm flipV="1">
            <a:off x="3220" y="0"/>
            <a:ext cx="678600" cy="6858000"/>
          </a:xfrm>
          <a:prstGeom prst="rtTriangle">
            <a:avLst/>
          </a:prstGeom>
          <a:solidFill>
            <a:srgbClr val="51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689EDA-F7EB-4BA5-A369-F29A1B1F8B50}" type="datetime1">
              <a:rPr lang="en-SG" smtClean="0"/>
              <a:t>20/12/2018</a:t>
            </a:fld>
            <a:endParaRPr lang="en-SG"/>
          </a:p>
        </p:txBody>
      </p:sp>
      <p:sp>
        <p:nvSpPr>
          <p:cNvPr id="6" name="Footer Placeholder 5"/>
          <p:cNvSpPr>
            <a:spLocks noGrp="1"/>
          </p:cNvSpPr>
          <p:nvPr>
            <p:ph type="ftr" sz="quarter" idx="11"/>
          </p:nvPr>
        </p:nvSpPr>
        <p:spPr/>
        <p:txBody>
          <a:bodyPr/>
          <a:lstStyle>
            <a:lvl1pPr>
              <a:defRPr>
                <a:solidFill>
                  <a:schemeClr val="tx1"/>
                </a:solidFill>
              </a:defRPr>
            </a:lvl1pPr>
          </a:lstStyle>
          <a:p>
            <a:r>
              <a:rPr lang="en-SG"/>
              <a:t>Getech Automation Pte Ltd</a:t>
            </a:r>
          </a:p>
        </p:txBody>
      </p:sp>
      <p:sp>
        <p:nvSpPr>
          <p:cNvPr id="7" name="Slide Number Placeholder 6"/>
          <p:cNvSpPr>
            <a:spLocks noGrp="1"/>
          </p:cNvSpPr>
          <p:nvPr>
            <p:ph type="sldNum" sz="quarter" idx="12"/>
          </p:nvPr>
        </p:nvSpPr>
        <p:spPr/>
        <p:txBody>
          <a:bodyPr/>
          <a:lstStyle/>
          <a:p>
            <a:fld id="{5F789F11-8FA2-4694-9B2E-79993A92E40D}" type="slidenum">
              <a:rPr lang="en-SG" smtClean="0"/>
              <a:t>‹#›</a:t>
            </a:fld>
            <a:endParaRPr lang="en-SG"/>
          </a:p>
        </p:txBody>
      </p:sp>
    </p:spTree>
    <p:extLst>
      <p:ext uri="{BB962C8B-B14F-4D97-AF65-F5344CB8AC3E}">
        <p14:creationId xmlns:p14="http://schemas.microsoft.com/office/powerpoint/2010/main" val="1712919157"/>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9" name="Picture 10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12376" y="111525"/>
            <a:ext cx="2227224" cy="507600"/>
          </a:xfrm>
          <a:prstGeom prst="rect">
            <a:avLst/>
          </a:prstGeom>
          <a:noFill/>
          <a:extLst>
            <a:ext uri="{909E8E84-426E-40DD-AFC4-6F175D3DCCD1}">
              <a14:hiddenFill xmlns:a14="http://schemas.microsoft.com/office/drawing/2010/main">
                <a:solidFill>
                  <a:srgbClr val="FFFFFF"/>
                </a:solidFill>
              </a14:hiddenFill>
            </a:ext>
          </a:extLst>
        </p:spPr>
      </p:pic>
      <p:sp>
        <p:nvSpPr>
          <p:cNvPr id="20" name="Right Triangle 19"/>
          <p:cNvSpPr/>
          <p:nvPr userDrawn="1"/>
        </p:nvSpPr>
        <p:spPr>
          <a:xfrm flipH="1">
            <a:off x="6792000" y="5607798"/>
            <a:ext cx="5400000" cy="1260000"/>
          </a:xfrm>
          <a:prstGeom prst="rtTriangle">
            <a:avLst/>
          </a:prstGeom>
          <a:solidFill>
            <a:srgbClr val="8F8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1" name="Right Triangle 20"/>
          <p:cNvSpPr/>
          <p:nvPr userDrawn="1"/>
        </p:nvSpPr>
        <p:spPr>
          <a:xfrm flipH="1">
            <a:off x="6792000" y="5872197"/>
            <a:ext cx="5400000" cy="995601"/>
          </a:xfrm>
          <a:prstGeom prst="rtTriangle">
            <a:avLst/>
          </a:prstGeom>
          <a:solidFill>
            <a:srgbClr val="51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2" name="Right Triangle 21"/>
          <p:cNvSpPr/>
          <p:nvPr userDrawn="1"/>
        </p:nvSpPr>
        <p:spPr>
          <a:xfrm flipV="1">
            <a:off x="0" y="0"/>
            <a:ext cx="900000" cy="6858000"/>
          </a:xfrm>
          <a:prstGeom prst="rtTriangle">
            <a:avLst/>
          </a:prstGeom>
          <a:solidFill>
            <a:srgbClr val="8F8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3" name="Right Triangle 22"/>
          <p:cNvSpPr/>
          <p:nvPr userDrawn="1"/>
        </p:nvSpPr>
        <p:spPr>
          <a:xfrm flipV="1">
            <a:off x="3220" y="0"/>
            <a:ext cx="678600" cy="6858000"/>
          </a:xfrm>
          <a:prstGeom prst="rtTriangle">
            <a:avLst/>
          </a:prstGeom>
          <a:solidFill>
            <a:srgbClr val="51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B1CF7C7-6F61-4398-AE7D-170148A62786}" type="datetime1">
              <a:rPr lang="en-SG" smtClean="0"/>
              <a:t>20/12/2018</a:t>
            </a:fld>
            <a:endParaRPr lang="en-SG"/>
          </a:p>
        </p:txBody>
      </p:sp>
      <p:sp>
        <p:nvSpPr>
          <p:cNvPr id="6" name="Footer Placeholder 5"/>
          <p:cNvSpPr>
            <a:spLocks noGrp="1"/>
          </p:cNvSpPr>
          <p:nvPr>
            <p:ph type="ftr" sz="quarter" idx="11"/>
          </p:nvPr>
        </p:nvSpPr>
        <p:spPr/>
        <p:txBody>
          <a:bodyPr/>
          <a:lstStyle>
            <a:lvl1pPr>
              <a:defRPr>
                <a:solidFill>
                  <a:schemeClr val="tx1"/>
                </a:solidFill>
              </a:defRPr>
            </a:lvl1pPr>
          </a:lstStyle>
          <a:p>
            <a:r>
              <a:rPr lang="en-SG"/>
              <a:t>Getech Automation Pte Ltd</a:t>
            </a:r>
          </a:p>
        </p:txBody>
      </p:sp>
      <p:sp>
        <p:nvSpPr>
          <p:cNvPr id="7" name="Slide Number Placeholder 6"/>
          <p:cNvSpPr>
            <a:spLocks noGrp="1"/>
          </p:cNvSpPr>
          <p:nvPr>
            <p:ph type="sldNum" sz="quarter" idx="12"/>
          </p:nvPr>
        </p:nvSpPr>
        <p:spPr/>
        <p:txBody>
          <a:bodyPr/>
          <a:lstStyle/>
          <a:p>
            <a:fld id="{5F789F11-8FA2-4694-9B2E-79993A92E40D}" type="slidenum">
              <a:rPr lang="en-SG" smtClean="0"/>
              <a:t>‹#›</a:t>
            </a:fld>
            <a:endParaRPr lang="en-SG"/>
          </a:p>
        </p:txBody>
      </p:sp>
    </p:spTree>
    <p:extLst>
      <p:ext uri="{BB962C8B-B14F-4D97-AF65-F5344CB8AC3E}">
        <p14:creationId xmlns:p14="http://schemas.microsoft.com/office/powerpoint/2010/main" val="175502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SG"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80D3EF-8615-4F18-ADFE-1C3F073ECDE7}" type="datetime1">
              <a:rPr lang="en-SG" smtClean="0"/>
              <a:t>20/12/2018</a:t>
            </a:fld>
            <a:endParaRPr lang="en-SG"/>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SG"/>
              <a:t>Getech Automation Pte Ltd</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789F11-8FA2-4694-9B2E-79993A92E40D}" type="slidenum">
              <a:rPr lang="en-SG" smtClean="0"/>
              <a:t>‹#›</a:t>
            </a:fld>
            <a:endParaRPr lang="en-SG"/>
          </a:p>
        </p:txBody>
      </p:sp>
    </p:spTree>
    <p:extLst>
      <p:ext uri="{BB962C8B-B14F-4D97-AF65-F5344CB8AC3E}">
        <p14:creationId xmlns:p14="http://schemas.microsoft.com/office/powerpoint/2010/main" val="1310432198"/>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2.xml"/><Relationship Id="rId4" Type="http://schemas.openxmlformats.org/officeDocument/2006/relationships/hyperlink" Target="https://www.raylase.de/en/products/2-axis-deflection-unit.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6.jpe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1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matweb.com/index.aspx"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notesSlide" Target="../notesSlides/notesSlide12.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37.png"/><Relationship Id="rId5" Type="http://schemas.openxmlformats.org/officeDocument/2006/relationships/image" Target="../media/image36.jpeg"/><Relationship Id="rId10" Type="http://schemas.openxmlformats.org/officeDocument/2006/relationships/image" Target="../media/image35.wmf"/><Relationship Id="rId4" Type="http://schemas.openxmlformats.org/officeDocument/2006/relationships/chart" Target="../charts/chart3.xml"/><Relationship Id="rId9"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4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g"/><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noChangeAspect="1"/>
          </p:cNvSpPr>
          <p:nvPr>
            <p:ph type="ctrTitle" idx="4294967295"/>
          </p:nvPr>
        </p:nvSpPr>
        <p:spPr>
          <a:xfrm>
            <a:off x="1561631" y="3345914"/>
            <a:ext cx="5122504" cy="2234783"/>
          </a:xfrm>
        </p:spPr>
        <p:txBody>
          <a:bodyPr>
            <a:normAutofit/>
          </a:bodyPr>
          <a:lstStyle/>
          <a:p>
            <a:pPr algn="l"/>
            <a:r>
              <a:rPr lang="en-SG" b="1" dirty="0">
                <a:ln w="12700">
                  <a:solidFill>
                    <a:srgbClr val="8F8982"/>
                  </a:solidFill>
                  <a:prstDash val="solid"/>
                </a:ln>
                <a:solidFill>
                  <a:srgbClr val="8F8982"/>
                </a:solidFill>
                <a:latin typeface="Arial Black" panose="020B0A04020102020204" pitchFamily="34" charset="0"/>
              </a:rPr>
              <a:t>Introduction to Laser </a:t>
            </a:r>
            <a:r>
              <a:rPr lang="en-SG" b="1" dirty="0" err="1">
                <a:ln w="12700">
                  <a:solidFill>
                    <a:srgbClr val="8F8982"/>
                  </a:solidFill>
                  <a:prstDash val="solid"/>
                </a:ln>
                <a:solidFill>
                  <a:srgbClr val="8F8982"/>
                </a:solidFill>
                <a:latin typeface="Arial Black" panose="020B0A04020102020204" pitchFamily="34" charset="0"/>
              </a:rPr>
              <a:t>Depaneling</a:t>
            </a:r>
            <a:endParaRPr lang="en-SG" b="1" dirty="0">
              <a:ln w="12700">
                <a:solidFill>
                  <a:srgbClr val="8F8982"/>
                </a:solidFill>
                <a:prstDash val="solid"/>
              </a:ln>
              <a:solidFill>
                <a:srgbClr val="8F8982"/>
              </a:solidFill>
              <a:latin typeface="Arial Black" panose="020B0A04020102020204" pitchFamily="34" charset="0"/>
            </a:endParaRPr>
          </a:p>
        </p:txBody>
      </p:sp>
      <p:pic>
        <p:nvPicPr>
          <p:cNvPr id="2" name="Picture 1"/>
          <p:cNvPicPr>
            <a:picLocks noChangeAspect="1"/>
          </p:cNvPicPr>
          <p:nvPr/>
        </p:nvPicPr>
        <p:blipFill>
          <a:blip r:embed="rId2"/>
          <a:stretch>
            <a:fillRect/>
          </a:stretch>
        </p:blipFill>
        <p:spPr>
          <a:xfrm>
            <a:off x="7099694" y="1277302"/>
            <a:ext cx="3574733" cy="4303395"/>
          </a:xfrm>
          <a:prstGeom prst="rect">
            <a:avLst/>
          </a:prstGeom>
        </p:spPr>
      </p:pic>
    </p:spTree>
    <p:extLst>
      <p:ext uri="{BB962C8B-B14F-4D97-AF65-F5344CB8AC3E}">
        <p14:creationId xmlns:p14="http://schemas.microsoft.com/office/powerpoint/2010/main" val="1571283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5358" y="2572544"/>
            <a:ext cx="5486400" cy="308610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SG" dirty="0"/>
              <a:t>How does </a:t>
            </a:r>
            <a:r>
              <a:rPr lang="en-SG" dirty="0">
                <a:latin typeface="Arial Black" panose="020B0A04020102020204" pitchFamily="34" charset="0"/>
              </a:rPr>
              <a:t>laser cut</a:t>
            </a:r>
            <a:r>
              <a:rPr lang="en-SG" dirty="0"/>
              <a:t> PCB? – Basic 2 </a:t>
            </a:r>
          </a:p>
        </p:txBody>
      </p:sp>
      <p:sp>
        <p:nvSpPr>
          <p:cNvPr id="3" name="Content Placeholder 2"/>
          <p:cNvSpPr>
            <a:spLocks noGrp="1"/>
          </p:cNvSpPr>
          <p:nvPr>
            <p:ph idx="1"/>
          </p:nvPr>
        </p:nvSpPr>
        <p:spPr/>
        <p:txBody>
          <a:bodyPr/>
          <a:lstStyle/>
          <a:p>
            <a:pPr marL="0" indent="0">
              <a:buNone/>
            </a:pPr>
            <a:r>
              <a:rPr lang="en-SG" b="1" i="1" dirty="0"/>
              <a:t>Galvanometric scanner</a:t>
            </a:r>
            <a:r>
              <a:rPr lang="en-SG" dirty="0"/>
              <a:t> runs the laser beam across the panel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572544"/>
            <a:ext cx="3771900" cy="2857500"/>
          </a:xfrm>
          <a:prstGeom prst="rect">
            <a:avLst/>
          </a:prstGeom>
        </p:spPr>
      </p:pic>
      <p:sp>
        <p:nvSpPr>
          <p:cNvPr id="5" name="TextBox 4"/>
          <p:cNvSpPr txBox="1"/>
          <p:nvPr/>
        </p:nvSpPr>
        <p:spPr>
          <a:xfrm>
            <a:off x="838201" y="5430044"/>
            <a:ext cx="4210318" cy="800219"/>
          </a:xfrm>
          <a:prstGeom prst="rect">
            <a:avLst/>
          </a:prstGeom>
          <a:noFill/>
        </p:spPr>
        <p:txBody>
          <a:bodyPr wrap="square" rtlCol="0">
            <a:spAutoFit/>
          </a:bodyPr>
          <a:lstStyle/>
          <a:p>
            <a:pPr algn="just"/>
            <a:r>
              <a:rPr lang="en-SG" dirty="0"/>
              <a:t>Mirrors deflect laser to cut at desired spot</a:t>
            </a:r>
          </a:p>
          <a:p>
            <a:pPr algn="just"/>
            <a:r>
              <a:rPr lang="en-SG" sz="1400" i="1" dirty="0">
                <a:hlinkClick r:id="rId4"/>
              </a:rPr>
              <a:t>https://www.raylase.de/en/products/2-axis-deflection-unit.html</a:t>
            </a:r>
            <a:r>
              <a:rPr lang="en-SG" sz="1400" i="1" dirty="0"/>
              <a:t> </a:t>
            </a:r>
          </a:p>
        </p:txBody>
      </p:sp>
      <p:sp>
        <p:nvSpPr>
          <p:cNvPr id="6" name="TextBox 5"/>
          <p:cNvSpPr txBox="1"/>
          <p:nvPr/>
        </p:nvSpPr>
        <p:spPr>
          <a:xfrm>
            <a:off x="6942034" y="5289312"/>
            <a:ext cx="2653048" cy="369332"/>
          </a:xfrm>
          <a:prstGeom prst="rect">
            <a:avLst/>
          </a:prstGeom>
          <a:noFill/>
        </p:spPr>
        <p:txBody>
          <a:bodyPr wrap="square" rtlCol="0">
            <a:spAutoFit/>
          </a:bodyPr>
          <a:lstStyle/>
          <a:p>
            <a:pPr algn="ctr"/>
            <a:r>
              <a:rPr lang="en-SG" dirty="0">
                <a:solidFill>
                  <a:schemeClr val="bg1"/>
                </a:solidFill>
                <a:effectLst>
                  <a:outerShdw blurRad="38100" dist="38100" dir="2700000" algn="tl">
                    <a:srgbClr val="000000">
                      <a:alpha val="43137"/>
                    </a:srgbClr>
                  </a:outerShdw>
                </a:effectLst>
              </a:rPr>
              <a:t>Laser cutting in progress</a:t>
            </a:r>
          </a:p>
        </p:txBody>
      </p:sp>
      <p:sp>
        <p:nvSpPr>
          <p:cNvPr id="7" name="Slide Number Placeholder 6"/>
          <p:cNvSpPr>
            <a:spLocks noGrp="1"/>
          </p:cNvSpPr>
          <p:nvPr>
            <p:ph type="sldNum" sz="quarter" idx="12"/>
          </p:nvPr>
        </p:nvSpPr>
        <p:spPr/>
        <p:txBody>
          <a:bodyPr/>
          <a:lstStyle/>
          <a:p>
            <a:fld id="{5F789F11-8FA2-4694-9B2E-79993A92E40D}" type="slidenum">
              <a:rPr lang="en-SG" smtClean="0"/>
              <a:t>10</a:t>
            </a:fld>
            <a:endParaRPr lang="en-SG"/>
          </a:p>
        </p:txBody>
      </p:sp>
      <p:sp>
        <p:nvSpPr>
          <p:cNvPr id="8" name="Footer Placeholder 7"/>
          <p:cNvSpPr>
            <a:spLocks noGrp="1"/>
          </p:cNvSpPr>
          <p:nvPr>
            <p:ph type="ftr" sz="quarter" idx="11"/>
          </p:nvPr>
        </p:nvSpPr>
        <p:spPr/>
        <p:txBody>
          <a:bodyPr/>
          <a:lstStyle/>
          <a:p>
            <a:r>
              <a:rPr lang="en-SG"/>
              <a:t>Getech Automation Pte Ltd</a:t>
            </a:r>
          </a:p>
        </p:txBody>
      </p:sp>
    </p:spTree>
    <p:extLst>
      <p:ext uri="{BB962C8B-B14F-4D97-AF65-F5344CB8AC3E}">
        <p14:creationId xmlns:p14="http://schemas.microsoft.com/office/powerpoint/2010/main" val="3843706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2981198"/>
            <a:ext cx="4445231" cy="3330702"/>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SG" dirty="0"/>
              <a:t>How does </a:t>
            </a:r>
            <a:r>
              <a:rPr lang="en-SG" dirty="0">
                <a:latin typeface="Arial Black" panose="020B0A04020102020204" pitchFamily="34" charset="0"/>
              </a:rPr>
              <a:t>laser cut</a:t>
            </a:r>
            <a:r>
              <a:rPr lang="en-SG" dirty="0"/>
              <a:t> PCB? – Basic 3 </a:t>
            </a:r>
          </a:p>
        </p:txBody>
      </p:sp>
      <p:sp>
        <p:nvSpPr>
          <p:cNvPr id="3" name="Content Placeholder 2"/>
          <p:cNvSpPr>
            <a:spLocks noGrp="1"/>
          </p:cNvSpPr>
          <p:nvPr>
            <p:ph idx="1"/>
          </p:nvPr>
        </p:nvSpPr>
        <p:spPr/>
        <p:txBody>
          <a:bodyPr/>
          <a:lstStyle/>
          <a:p>
            <a:pPr marL="0" indent="0">
              <a:buNone/>
            </a:pPr>
            <a:r>
              <a:rPr lang="en-SG" dirty="0"/>
              <a:t>Ablates a few microns to tens of microns </a:t>
            </a:r>
            <a:r>
              <a:rPr lang="en-SG" b="1" i="1" dirty="0"/>
              <a:t>deep</a:t>
            </a:r>
            <a:r>
              <a:rPr lang="en-SG" dirty="0"/>
              <a:t> per pass</a:t>
            </a:r>
          </a:p>
          <a:p>
            <a:r>
              <a:rPr lang="en-SG" dirty="0"/>
              <a:t>The thicker the panel, the more passes it takes</a:t>
            </a:r>
          </a:p>
        </p:txBody>
      </p:sp>
      <p:sp>
        <p:nvSpPr>
          <p:cNvPr id="5" name="TextBox 4"/>
          <p:cNvSpPr txBox="1"/>
          <p:nvPr/>
        </p:nvSpPr>
        <p:spPr>
          <a:xfrm>
            <a:off x="3457361" y="2981198"/>
            <a:ext cx="2325274" cy="92333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SG" dirty="0"/>
              <a:t>0.1mm thick polyimide</a:t>
            </a:r>
          </a:p>
          <a:p>
            <a:r>
              <a:rPr lang="en-SG" dirty="0"/>
              <a:t>10 passes to cut through</a:t>
            </a:r>
          </a:p>
        </p:txBody>
      </p:sp>
      <p:grpSp>
        <p:nvGrpSpPr>
          <p:cNvPr id="6" name="Group 5"/>
          <p:cNvGrpSpPr/>
          <p:nvPr/>
        </p:nvGrpSpPr>
        <p:grpSpPr>
          <a:xfrm>
            <a:off x="4337303" y="5866641"/>
            <a:ext cx="946128" cy="445259"/>
            <a:chOff x="0" y="46950"/>
            <a:chExt cx="638175" cy="247650"/>
          </a:xfrm>
        </p:grpSpPr>
        <p:sp>
          <p:nvSpPr>
            <p:cNvPr id="9" name="Text Box 2"/>
            <p:cNvSpPr txBox="1">
              <a:spLocks noChangeArrowheads="1"/>
            </p:cNvSpPr>
            <p:nvPr/>
          </p:nvSpPr>
          <p:spPr bwMode="auto">
            <a:xfrm>
              <a:off x="0" y="46950"/>
              <a:ext cx="638175" cy="24765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SG" sz="1200" b="1" dirty="0">
                  <a:solidFill>
                    <a:srgbClr val="FFFFFF"/>
                  </a:solidFill>
                  <a:effectLst>
                    <a:outerShdw blurRad="50800" dist="38100" dir="2700000" algn="tl">
                      <a:srgbClr val="000000">
                        <a:alpha val="40000"/>
                      </a:srgbClr>
                    </a:outerShdw>
                  </a:effectLst>
                  <a:latin typeface="Calibri" panose="020F0502020204030204" pitchFamily="34" charset="0"/>
                  <a:ea typeface="MS Mincho"/>
                  <a:cs typeface="Times New Roman" panose="02020603050405020304" pitchFamily="18" charset="0"/>
                </a:rPr>
                <a:t>500 µm</a:t>
              </a:r>
              <a:endParaRPr lang="en-SG" sz="1200" dirty="0">
                <a:effectLst/>
                <a:latin typeface="Calibri" panose="020F0502020204030204" pitchFamily="34" charset="0"/>
                <a:ea typeface="MS Mincho"/>
                <a:cs typeface="Times New Roman" panose="02020603050405020304" pitchFamily="18" charset="0"/>
              </a:endParaRPr>
            </a:p>
          </p:txBody>
        </p:sp>
        <p:cxnSp>
          <p:nvCxnSpPr>
            <p:cNvPr id="10" name="Straight Connector 9"/>
            <p:cNvCxnSpPr/>
            <p:nvPr/>
          </p:nvCxnSpPr>
          <p:spPr>
            <a:xfrm flipV="1">
              <a:off x="123824" y="190500"/>
              <a:ext cx="38851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ext Box 2"/>
          <p:cNvSpPr txBox="1">
            <a:spLocks noChangeArrowheads="1"/>
          </p:cNvSpPr>
          <p:nvPr/>
        </p:nvSpPr>
        <p:spPr bwMode="auto">
          <a:xfrm>
            <a:off x="2921582" y="5068802"/>
            <a:ext cx="926996" cy="381229"/>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SG" sz="1600" dirty="0">
                <a:solidFill>
                  <a:srgbClr val="FFFFFF"/>
                </a:solidFill>
                <a:effectLst/>
                <a:latin typeface="Calibri" panose="020F0502020204030204" pitchFamily="34" charset="0"/>
                <a:ea typeface="MS Mincho"/>
                <a:cs typeface="Times New Roman" panose="02020603050405020304" pitchFamily="18" charset="0"/>
              </a:rPr>
              <a:t>Cut edge</a:t>
            </a:r>
            <a:endParaRPr lang="en-SG" sz="1600" dirty="0">
              <a:effectLst/>
              <a:latin typeface="Calibri" panose="020F0502020204030204" pitchFamily="34" charset="0"/>
              <a:ea typeface="MS Mincho"/>
              <a:cs typeface="Times New Roman" panose="02020603050405020304" pitchFamily="18" charset="0"/>
            </a:endParaRPr>
          </a:p>
        </p:txBody>
      </p:sp>
      <p:cxnSp>
        <p:nvCxnSpPr>
          <p:cNvPr id="8" name="Straight Arrow Connector 7"/>
          <p:cNvCxnSpPr/>
          <p:nvPr/>
        </p:nvCxnSpPr>
        <p:spPr>
          <a:xfrm flipH="1" flipV="1">
            <a:off x="2921582" y="4831788"/>
            <a:ext cx="278465" cy="272540"/>
          </a:xfrm>
          <a:prstGeom prst="straightConnector1">
            <a:avLst/>
          </a:prstGeom>
          <a:ln w="254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995230" y="2981198"/>
            <a:ext cx="4484633" cy="3362456"/>
          </a:xfrm>
          <a:prstGeom prst="rect">
            <a:avLst/>
          </a:prstGeom>
          <a:effectLst>
            <a:outerShdw blurRad="50800" dist="38100" dir="2700000" algn="tl" rotWithShape="0">
              <a:prstClr val="black">
                <a:alpha val="40000"/>
              </a:prstClr>
            </a:outerShdw>
          </a:effectLst>
        </p:spPr>
      </p:pic>
      <p:sp>
        <p:nvSpPr>
          <p:cNvPr id="14" name="TextBox 13"/>
          <p:cNvSpPr txBox="1"/>
          <p:nvPr/>
        </p:nvSpPr>
        <p:spPr>
          <a:xfrm>
            <a:off x="9559637" y="2981198"/>
            <a:ext cx="1810709" cy="92333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SG" dirty="0"/>
              <a:t>1.6mm thick PCB</a:t>
            </a:r>
          </a:p>
          <a:p>
            <a:r>
              <a:rPr lang="en-SG" dirty="0"/>
              <a:t>180 passes to cut through</a:t>
            </a:r>
          </a:p>
        </p:txBody>
      </p:sp>
      <p:grpSp>
        <p:nvGrpSpPr>
          <p:cNvPr id="15" name="Group 14"/>
          <p:cNvGrpSpPr/>
          <p:nvPr/>
        </p:nvGrpSpPr>
        <p:grpSpPr>
          <a:xfrm>
            <a:off x="9533735" y="5866640"/>
            <a:ext cx="946128" cy="445259"/>
            <a:chOff x="0" y="46950"/>
            <a:chExt cx="638175" cy="247650"/>
          </a:xfrm>
        </p:grpSpPr>
        <p:sp>
          <p:nvSpPr>
            <p:cNvPr id="16" name="Text Box 2"/>
            <p:cNvSpPr txBox="1">
              <a:spLocks noChangeArrowheads="1"/>
            </p:cNvSpPr>
            <p:nvPr/>
          </p:nvSpPr>
          <p:spPr bwMode="auto">
            <a:xfrm>
              <a:off x="0" y="46950"/>
              <a:ext cx="638175" cy="24765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SG" sz="1200" b="1" dirty="0">
                  <a:solidFill>
                    <a:srgbClr val="FFFFFF"/>
                  </a:solidFill>
                  <a:effectLst>
                    <a:outerShdw blurRad="50800" dist="38100" dir="2700000" algn="tl">
                      <a:srgbClr val="000000">
                        <a:alpha val="40000"/>
                      </a:srgbClr>
                    </a:outerShdw>
                  </a:effectLst>
                  <a:latin typeface="Calibri" panose="020F0502020204030204" pitchFamily="34" charset="0"/>
                  <a:ea typeface="MS Mincho"/>
                  <a:cs typeface="Times New Roman" panose="02020603050405020304" pitchFamily="18" charset="0"/>
                </a:rPr>
                <a:t>250 µm</a:t>
              </a:r>
              <a:endParaRPr lang="en-SG" sz="1200" dirty="0">
                <a:effectLst/>
                <a:latin typeface="Calibri" panose="020F0502020204030204" pitchFamily="34" charset="0"/>
                <a:ea typeface="MS Mincho"/>
                <a:cs typeface="Times New Roman" panose="02020603050405020304" pitchFamily="18" charset="0"/>
              </a:endParaRPr>
            </a:p>
          </p:txBody>
        </p:sp>
        <p:cxnSp>
          <p:nvCxnSpPr>
            <p:cNvPr id="17" name="Straight Connector 16"/>
            <p:cNvCxnSpPr/>
            <p:nvPr/>
          </p:nvCxnSpPr>
          <p:spPr>
            <a:xfrm flipV="1">
              <a:off x="149110" y="190500"/>
              <a:ext cx="33995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9" name="Straight Arrow Connector 18"/>
          <p:cNvCxnSpPr/>
          <p:nvPr/>
        </p:nvCxnSpPr>
        <p:spPr>
          <a:xfrm>
            <a:off x="6904418" y="3069771"/>
            <a:ext cx="0" cy="3182333"/>
          </a:xfrm>
          <a:prstGeom prst="straightConnector1">
            <a:avLst/>
          </a:prstGeom>
          <a:ln>
            <a:solidFill>
              <a:schemeClr val="bg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653279" y="3084230"/>
            <a:ext cx="11462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653279" y="6252104"/>
            <a:ext cx="11462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 Box 2"/>
          <p:cNvSpPr txBox="1">
            <a:spLocks noChangeArrowheads="1"/>
          </p:cNvSpPr>
          <p:nvPr/>
        </p:nvSpPr>
        <p:spPr bwMode="auto">
          <a:xfrm>
            <a:off x="6109161" y="4354348"/>
            <a:ext cx="926996" cy="381229"/>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SG" sz="1600" dirty="0">
                <a:solidFill>
                  <a:srgbClr val="FFFFFF"/>
                </a:solidFill>
                <a:effectLst>
                  <a:outerShdw blurRad="38100" dist="38100" dir="2700000" algn="tl">
                    <a:srgbClr val="000000">
                      <a:alpha val="43137"/>
                    </a:srgbClr>
                  </a:outerShdw>
                </a:effectLst>
                <a:latin typeface="Calibri" panose="020F0502020204030204" pitchFamily="34" charset="0"/>
                <a:ea typeface="MS Mincho"/>
                <a:cs typeface="Times New Roman" panose="02020603050405020304" pitchFamily="18" charset="0"/>
              </a:rPr>
              <a:t>1.6mm</a:t>
            </a:r>
            <a:endParaRPr lang="en-SG" sz="1600" dirty="0">
              <a:effectLst>
                <a:outerShdw blurRad="38100" dist="38100" dir="2700000" algn="tl">
                  <a:srgbClr val="000000">
                    <a:alpha val="43137"/>
                  </a:srgbClr>
                </a:outerShdw>
              </a:effectLst>
              <a:latin typeface="Calibri" panose="020F0502020204030204" pitchFamily="34" charset="0"/>
              <a:ea typeface="MS Mincho"/>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5F789F11-8FA2-4694-9B2E-79993A92E40D}" type="slidenum">
              <a:rPr lang="en-SG" smtClean="0"/>
              <a:t>11</a:t>
            </a:fld>
            <a:endParaRPr lang="en-SG"/>
          </a:p>
        </p:txBody>
      </p:sp>
      <p:sp>
        <p:nvSpPr>
          <p:cNvPr id="12" name="Footer Placeholder 11"/>
          <p:cNvSpPr>
            <a:spLocks noGrp="1"/>
          </p:cNvSpPr>
          <p:nvPr>
            <p:ph type="ftr" sz="quarter" idx="11"/>
          </p:nvPr>
        </p:nvSpPr>
        <p:spPr/>
        <p:txBody>
          <a:bodyPr/>
          <a:lstStyle/>
          <a:p>
            <a:r>
              <a:rPr lang="en-SG"/>
              <a:t>Getech Automation Pte Ltd</a:t>
            </a:r>
          </a:p>
        </p:txBody>
      </p:sp>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20722" t="23828" r="33051" b="22473"/>
          <a:stretch/>
        </p:blipFill>
        <p:spPr>
          <a:xfrm>
            <a:off x="9577042" y="4011496"/>
            <a:ext cx="2115403" cy="1842448"/>
          </a:xfrm>
          <a:prstGeom prst="rect">
            <a:avLst/>
          </a:prstGeom>
          <a:ln w="25400">
            <a:solidFill>
              <a:schemeClr val="bg1"/>
            </a:solidFill>
          </a:ln>
          <a:effectLst>
            <a:outerShdw blurRad="50800" dist="38100" dir="2700000" algn="tl" rotWithShape="0">
              <a:prstClr val="black">
                <a:alpha val="40000"/>
              </a:prstClr>
            </a:outerShdw>
          </a:effectLst>
        </p:spPr>
      </p:pic>
      <p:cxnSp>
        <p:nvCxnSpPr>
          <p:cNvPr id="21" name="Straight Arrow Connector 20"/>
          <p:cNvCxnSpPr/>
          <p:nvPr/>
        </p:nvCxnSpPr>
        <p:spPr>
          <a:xfrm>
            <a:off x="10722278" y="4409714"/>
            <a:ext cx="259873" cy="279186"/>
          </a:xfrm>
          <a:prstGeom prst="straightConnector1">
            <a:avLst/>
          </a:prstGeom>
          <a:ln w="254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20" name="Text Box 2"/>
          <p:cNvSpPr txBox="1">
            <a:spLocks noChangeArrowheads="1"/>
          </p:cNvSpPr>
          <p:nvPr/>
        </p:nvSpPr>
        <p:spPr bwMode="auto">
          <a:xfrm>
            <a:off x="10038276" y="4078407"/>
            <a:ext cx="1064018" cy="381229"/>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SG" sz="1600" dirty="0">
                <a:solidFill>
                  <a:srgbClr val="FFFFFF"/>
                </a:solidFill>
                <a:effectLst>
                  <a:outerShdw blurRad="38100" dist="38100" dir="2700000" algn="tl">
                    <a:srgbClr val="000000">
                      <a:alpha val="43137"/>
                    </a:srgbClr>
                  </a:outerShdw>
                </a:effectLst>
                <a:latin typeface="Calibri" panose="020F0502020204030204" pitchFamily="34" charset="0"/>
                <a:ea typeface="MS Mincho"/>
                <a:cs typeface="Times New Roman" panose="02020603050405020304" pitchFamily="18" charset="0"/>
              </a:rPr>
              <a:t>Cut edges</a:t>
            </a:r>
            <a:endParaRPr lang="en-SG" sz="1600" dirty="0">
              <a:effectLst>
                <a:outerShdw blurRad="38100" dist="38100" dir="2700000" algn="tl">
                  <a:srgbClr val="000000">
                    <a:alpha val="43137"/>
                  </a:srgbClr>
                </a:outerShdw>
              </a:effectLst>
              <a:latin typeface="Calibri" panose="020F0502020204030204" pitchFamily="34" charset="0"/>
              <a:ea typeface="MS Mincho"/>
              <a:cs typeface="Times New Roman" panose="02020603050405020304" pitchFamily="18" charset="0"/>
            </a:endParaRPr>
          </a:p>
        </p:txBody>
      </p:sp>
      <p:cxnSp>
        <p:nvCxnSpPr>
          <p:cNvPr id="28" name="Straight Arrow Connector 27"/>
          <p:cNvCxnSpPr/>
          <p:nvPr/>
        </p:nvCxnSpPr>
        <p:spPr>
          <a:xfrm flipH="1">
            <a:off x="10083510" y="4382311"/>
            <a:ext cx="364231" cy="184594"/>
          </a:xfrm>
          <a:prstGeom prst="straightConnector1">
            <a:avLst/>
          </a:prstGeom>
          <a:ln w="254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7856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SG" dirty="0"/>
              <a:t>What is </a:t>
            </a:r>
            <a:r>
              <a:rPr lang="en-SG" dirty="0">
                <a:latin typeface="Arial Black" panose="020B0A04020102020204" pitchFamily="34" charset="0"/>
              </a:rPr>
              <a:t>ablation</a:t>
            </a:r>
            <a:r>
              <a:rPr lang="en-SG" dirty="0"/>
              <a:t>?</a:t>
            </a:r>
          </a:p>
        </p:txBody>
      </p:sp>
      <p:sp>
        <p:nvSpPr>
          <p:cNvPr id="3" name="Content Placeholder 2"/>
          <p:cNvSpPr>
            <a:spLocks noGrp="1"/>
          </p:cNvSpPr>
          <p:nvPr>
            <p:ph idx="1"/>
          </p:nvPr>
        </p:nvSpPr>
        <p:spPr/>
        <p:txBody>
          <a:bodyPr/>
          <a:lstStyle/>
          <a:p>
            <a:pPr marL="0" indent="0" algn="just">
              <a:buNone/>
            </a:pPr>
            <a:r>
              <a:rPr lang="en-SG" dirty="0"/>
              <a:t>The process of </a:t>
            </a:r>
            <a:r>
              <a:rPr lang="en-SG" b="1" i="1" dirty="0"/>
              <a:t>removing material</a:t>
            </a:r>
            <a:r>
              <a:rPr lang="en-SG" dirty="0"/>
              <a:t> from a substrate using a laser beam</a:t>
            </a:r>
          </a:p>
        </p:txBody>
      </p:sp>
      <p:sp>
        <p:nvSpPr>
          <p:cNvPr id="4" name="Footer Placeholder 3"/>
          <p:cNvSpPr>
            <a:spLocks noGrp="1"/>
          </p:cNvSpPr>
          <p:nvPr>
            <p:ph type="ftr" sz="quarter" idx="11"/>
          </p:nvPr>
        </p:nvSpPr>
        <p:spPr/>
        <p:txBody>
          <a:bodyPr/>
          <a:lstStyle/>
          <a:p>
            <a:r>
              <a:rPr lang="en-SG"/>
              <a:t>Getech Automation Pte Ltd</a:t>
            </a:r>
          </a:p>
        </p:txBody>
      </p:sp>
      <p:sp>
        <p:nvSpPr>
          <p:cNvPr id="5" name="Slide Number Placeholder 4"/>
          <p:cNvSpPr>
            <a:spLocks noGrp="1"/>
          </p:cNvSpPr>
          <p:nvPr>
            <p:ph type="sldNum" sz="quarter" idx="12"/>
          </p:nvPr>
        </p:nvSpPr>
        <p:spPr/>
        <p:txBody>
          <a:bodyPr/>
          <a:lstStyle/>
          <a:p>
            <a:fld id="{5F789F11-8FA2-4694-9B2E-79993A92E40D}" type="slidenum">
              <a:rPr lang="en-SG" smtClean="0"/>
              <a:pPr/>
              <a:t>12</a:t>
            </a:fld>
            <a:endParaRPr lang="en-SG"/>
          </a:p>
        </p:txBody>
      </p:sp>
      <p:sp>
        <p:nvSpPr>
          <p:cNvPr id="52" name="TextBox 51"/>
          <p:cNvSpPr txBox="1"/>
          <p:nvPr/>
        </p:nvSpPr>
        <p:spPr>
          <a:xfrm>
            <a:off x="0" y="6323758"/>
            <a:ext cx="4752304" cy="523220"/>
          </a:xfrm>
          <a:prstGeom prst="rect">
            <a:avLst/>
          </a:prstGeom>
          <a:noFill/>
        </p:spPr>
        <p:txBody>
          <a:bodyPr wrap="square" rtlCol="0">
            <a:spAutoFit/>
          </a:bodyPr>
          <a:lstStyle/>
          <a:p>
            <a:r>
              <a:rPr lang="en-SG" sz="1400" dirty="0" err="1"/>
              <a:t>Bäuerle</a:t>
            </a:r>
            <a:r>
              <a:rPr lang="en-SG" sz="1400" dirty="0"/>
              <a:t>. (2000). </a:t>
            </a:r>
            <a:r>
              <a:rPr lang="en-SG" sz="1400" i="1" dirty="0"/>
              <a:t>Laser Processing and Chemistry. </a:t>
            </a:r>
            <a:r>
              <a:rPr lang="en-SG" sz="1400" dirty="0"/>
              <a:t>Berlin, Heidelberg: Springer-</a:t>
            </a:r>
            <a:r>
              <a:rPr lang="en-SG" sz="1400" dirty="0" err="1"/>
              <a:t>Verlag</a:t>
            </a:r>
            <a:endParaRPr lang="en-SG" sz="1400" dirty="0"/>
          </a:p>
        </p:txBody>
      </p:sp>
      <p:grpSp>
        <p:nvGrpSpPr>
          <p:cNvPr id="21" name="Group 20"/>
          <p:cNvGrpSpPr/>
          <p:nvPr/>
        </p:nvGrpSpPr>
        <p:grpSpPr>
          <a:xfrm>
            <a:off x="1705043" y="2562895"/>
            <a:ext cx="8781914" cy="3536794"/>
            <a:chOff x="1705043" y="2562895"/>
            <a:chExt cx="8781914" cy="3536794"/>
          </a:xfrm>
          <a:effectLst/>
        </p:grpSpPr>
        <p:sp>
          <p:nvSpPr>
            <p:cNvPr id="53" name="Up Arrow 52"/>
            <p:cNvSpPr/>
            <p:nvPr/>
          </p:nvSpPr>
          <p:spPr>
            <a:xfrm>
              <a:off x="5943706" y="2562895"/>
              <a:ext cx="425184" cy="3536794"/>
            </a:xfrm>
            <a:prstGeom prst="upArrow">
              <a:avLst>
                <a:gd name="adj1" fmla="val 50000"/>
                <a:gd name="adj2" fmla="val 6211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 name="Rounded Rectangle 6"/>
            <p:cNvSpPr/>
            <p:nvPr/>
          </p:nvSpPr>
          <p:spPr>
            <a:xfrm>
              <a:off x="1705043" y="4155962"/>
              <a:ext cx="914400" cy="476518"/>
            </a:xfrm>
            <a:prstGeom prst="roundRect">
              <a:avLst/>
            </a:prstGeom>
            <a:solidFill>
              <a:srgbClr val="8F898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dirty="0"/>
                <a:t>Laser</a:t>
              </a:r>
            </a:p>
          </p:txBody>
        </p:sp>
        <p:sp>
          <p:nvSpPr>
            <p:cNvPr id="8" name="Rounded Rectangle 7"/>
            <p:cNvSpPr/>
            <p:nvPr/>
          </p:nvSpPr>
          <p:spPr>
            <a:xfrm>
              <a:off x="3278952" y="3975658"/>
              <a:ext cx="1344768" cy="837126"/>
            </a:xfrm>
            <a:prstGeom prst="roundRect">
              <a:avLst/>
            </a:prstGeom>
            <a:solidFill>
              <a:srgbClr val="8F898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dirty="0"/>
                <a:t>Material excitation</a:t>
              </a:r>
            </a:p>
          </p:txBody>
        </p:sp>
        <p:sp>
          <p:nvSpPr>
            <p:cNvPr id="9" name="Rounded Rectangle 8"/>
            <p:cNvSpPr/>
            <p:nvPr/>
          </p:nvSpPr>
          <p:spPr>
            <a:xfrm>
              <a:off x="5390010" y="4935984"/>
              <a:ext cx="1540097" cy="837126"/>
            </a:xfrm>
            <a:prstGeom prst="roundRect">
              <a:avLst/>
            </a:prstGeom>
            <a:solidFill>
              <a:srgbClr val="8F898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dirty="0"/>
                <a:t>Temperature rise</a:t>
              </a:r>
            </a:p>
          </p:txBody>
        </p:sp>
        <p:sp>
          <p:nvSpPr>
            <p:cNvPr id="10" name="Rounded Rectangle 9"/>
            <p:cNvSpPr/>
            <p:nvPr/>
          </p:nvSpPr>
          <p:spPr>
            <a:xfrm>
              <a:off x="5390010" y="3975658"/>
              <a:ext cx="1540097" cy="837126"/>
            </a:xfrm>
            <a:prstGeom prst="roundRect">
              <a:avLst/>
            </a:prstGeom>
            <a:solidFill>
              <a:srgbClr val="8F8982"/>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dirty="0">
                  <a:solidFill>
                    <a:schemeClr val="bg1"/>
                  </a:solidFill>
                </a:rPr>
                <a:t>Thermal + non-thermal excitations</a:t>
              </a:r>
            </a:p>
          </p:txBody>
        </p:sp>
        <p:sp>
          <p:nvSpPr>
            <p:cNvPr id="11" name="Rounded Rectangle 10"/>
            <p:cNvSpPr/>
            <p:nvPr/>
          </p:nvSpPr>
          <p:spPr>
            <a:xfrm>
              <a:off x="5390010" y="3040749"/>
              <a:ext cx="1540097" cy="837126"/>
            </a:xfrm>
            <a:prstGeom prst="roundRect">
              <a:avLst/>
            </a:prstGeom>
            <a:solidFill>
              <a:srgbClr val="8F898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dirty="0"/>
                <a:t>Direct bond breaking</a:t>
              </a:r>
            </a:p>
          </p:txBody>
        </p:sp>
        <p:sp>
          <p:nvSpPr>
            <p:cNvPr id="13" name="Rounded Rectangle 12"/>
            <p:cNvSpPr/>
            <p:nvPr/>
          </p:nvSpPr>
          <p:spPr>
            <a:xfrm>
              <a:off x="8252208" y="3963775"/>
              <a:ext cx="2234749" cy="860891"/>
            </a:xfrm>
            <a:prstGeom prst="roundRect">
              <a:avLst/>
            </a:prstGeom>
            <a:solidFill>
              <a:srgbClr val="8F898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b="1" i="1" dirty="0"/>
                <a:t>Ablation</a:t>
              </a:r>
            </a:p>
            <a:p>
              <a:pPr algn="ctr"/>
              <a:r>
                <a:rPr lang="en-SG" dirty="0"/>
                <a:t>Plasma formation</a:t>
              </a:r>
            </a:p>
          </p:txBody>
        </p:sp>
        <p:cxnSp>
          <p:nvCxnSpPr>
            <p:cNvPr id="15" name="Straight Arrow Connector 14"/>
            <p:cNvCxnSpPr>
              <a:stCxn id="7" idx="3"/>
              <a:endCxn id="8" idx="1"/>
            </p:cNvCxnSpPr>
            <p:nvPr/>
          </p:nvCxnSpPr>
          <p:spPr>
            <a:xfrm>
              <a:off x="2619443" y="4394221"/>
              <a:ext cx="659509" cy="0"/>
            </a:xfrm>
            <a:prstGeom prst="straightConnector1">
              <a:avLst/>
            </a:prstGeom>
            <a:ln w="25400">
              <a:solidFill>
                <a:srgbClr val="FF0000"/>
              </a:solidFill>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1" idx="1"/>
            </p:cNvCxnSpPr>
            <p:nvPr/>
          </p:nvCxnSpPr>
          <p:spPr>
            <a:xfrm flipH="1">
              <a:off x="4618902" y="3459312"/>
              <a:ext cx="771108" cy="714413"/>
            </a:xfrm>
            <a:prstGeom prst="straightConnector1">
              <a:avLst/>
            </a:prstGeom>
            <a:ln w="25400">
              <a:solidFill>
                <a:srgbClr val="FF0000"/>
              </a:solidFill>
              <a:headEnd type="triangle" w="lg" len="lg"/>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9" idx="1"/>
            </p:cNvCxnSpPr>
            <p:nvPr/>
          </p:nvCxnSpPr>
          <p:spPr>
            <a:xfrm flipH="1" flipV="1">
              <a:off x="4623720" y="4619601"/>
              <a:ext cx="766290" cy="734946"/>
            </a:xfrm>
            <a:prstGeom prst="straightConnector1">
              <a:avLst/>
            </a:prstGeom>
            <a:ln w="25400">
              <a:solidFill>
                <a:srgbClr val="FF0000"/>
              </a:solidFill>
              <a:headEnd type="triangle" w="lg" len="lg"/>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0" idx="1"/>
              <a:endCxn id="8" idx="3"/>
            </p:cNvCxnSpPr>
            <p:nvPr/>
          </p:nvCxnSpPr>
          <p:spPr>
            <a:xfrm flipH="1">
              <a:off x="4623720" y="4394221"/>
              <a:ext cx="766290" cy="0"/>
            </a:xfrm>
            <a:prstGeom prst="straightConnector1">
              <a:avLst/>
            </a:prstGeom>
            <a:ln w="25400">
              <a:solidFill>
                <a:srgbClr val="FF0000"/>
              </a:solidFill>
              <a:headEnd type="triangle" w="lg" len="lg"/>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Elbow Connector 31"/>
            <p:cNvCxnSpPr>
              <a:stCxn id="11" idx="3"/>
              <a:endCxn id="13" idx="0"/>
            </p:cNvCxnSpPr>
            <p:nvPr/>
          </p:nvCxnSpPr>
          <p:spPr>
            <a:xfrm>
              <a:off x="6930107" y="3459312"/>
              <a:ext cx="2439476" cy="504463"/>
            </a:xfrm>
            <a:prstGeom prst="bentConnector2">
              <a:avLst/>
            </a:prstGeom>
            <a:ln w="25400">
              <a:solidFill>
                <a:srgbClr val="FF0000"/>
              </a:solidFill>
              <a:headEnd type="none" w="lg" len="lg"/>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Elbow Connector 33"/>
            <p:cNvCxnSpPr>
              <a:stCxn id="9" idx="3"/>
              <a:endCxn id="13" idx="2"/>
            </p:cNvCxnSpPr>
            <p:nvPr/>
          </p:nvCxnSpPr>
          <p:spPr>
            <a:xfrm flipV="1">
              <a:off x="6930107" y="4824666"/>
              <a:ext cx="2439476" cy="529881"/>
            </a:xfrm>
            <a:prstGeom prst="bentConnector2">
              <a:avLst/>
            </a:prstGeom>
            <a:ln w="25400">
              <a:solidFill>
                <a:srgbClr val="FF0000"/>
              </a:solidFill>
              <a:headEnd type="none" w="lg" len="lg"/>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3" idx="1"/>
              <a:endCxn id="10" idx="3"/>
            </p:cNvCxnSpPr>
            <p:nvPr/>
          </p:nvCxnSpPr>
          <p:spPr>
            <a:xfrm flipH="1">
              <a:off x="6930107" y="4394221"/>
              <a:ext cx="1322101" cy="0"/>
            </a:xfrm>
            <a:prstGeom prst="straightConnector1">
              <a:avLst/>
            </a:prstGeom>
            <a:ln w="25400">
              <a:solidFill>
                <a:srgbClr val="FF0000"/>
              </a:solidFill>
              <a:headEnd type="triangle" w="lg" len="lg"/>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7260631" y="3149432"/>
              <a:ext cx="1778426" cy="369332"/>
            </a:xfrm>
            <a:prstGeom prst="rect">
              <a:avLst/>
            </a:prstGeom>
            <a:noFill/>
          </p:spPr>
          <p:txBody>
            <a:bodyPr wrap="square" rtlCol="0">
              <a:spAutoFit/>
            </a:bodyPr>
            <a:lstStyle/>
            <a:p>
              <a:pPr algn="ctr"/>
              <a:r>
                <a:rPr lang="en-SG" i="1" dirty="0"/>
                <a:t>Photochemical</a:t>
              </a:r>
            </a:p>
          </p:txBody>
        </p:sp>
        <p:sp>
          <p:nvSpPr>
            <p:cNvPr id="48" name="TextBox 47"/>
            <p:cNvSpPr txBox="1"/>
            <p:nvPr/>
          </p:nvSpPr>
          <p:spPr>
            <a:xfrm>
              <a:off x="7260631" y="5058563"/>
              <a:ext cx="1778426" cy="369332"/>
            </a:xfrm>
            <a:prstGeom prst="rect">
              <a:avLst/>
            </a:prstGeom>
            <a:noFill/>
          </p:spPr>
          <p:txBody>
            <a:bodyPr wrap="square" rtlCol="0">
              <a:spAutoFit/>
            </a:bodyPr>
            <a:lstStyle/>
            <a:p>
              <a:pPr algn="ctr"/>
              <a:r>
                <a:rPr lang="en-SG" i="1" dirty="0" err="1"/>
                <a:t>Photothermal</a:t>
              </a:r>
              <a:endParaRPr lang="en-SG" i="1" dirty="0"/>
            </a:p>
          </p:txBody>
        </p:sp>
        <p:sp>
          <p:nvSpPr>
            <p:cNvPr id="49" name="TextBox 48"/>
            <p:cNvSpPr txBox="1"/>
            <p:nvPr/>
          </p:nvSpPr>
          <p:spPr>
            <a:xfrm>
              <a:off x="7108957" y="4055446"/>
              <a:ext cx="964399" cy="369332"/>
            </a:xfrm>
            <a:prstGeom prst="rect">
              <a:avLst/>
            </a:prstGeom>
            <a:noFill/>
          </p:spPr>
          <p:txBody>
            <a:bodyPr wrap="square" rtlCol="0">
              <a:spAutoFit/>
            </a:bodyPr>
            <a:lstStyle/>
            <a:p>
              <a:pPr algn="ctr"/>
              <a:r>
                <a:rPr lang="en-SG" i="1" dirty="0"/>
                <a:t>Mixed</a:t>
              </a:r>
            </a:p>
          </p:txBody>
        </p:sp>
        <p:sp>
          <p:nvSpPr>
            <p:cNvPr id="61" name="TextBox 60"/>
            <p:cNvSpPr txBox="1"/>
            <p:nvPr/>
          </p:nvSpPr>
          <p:spPr>
            <a:xfrm>
              <a:off x="4295246" y="2580136"/>
              <a:ext cx="1778426" cy="369332"/>
            </a:xfrm>
            <a:prstGeom prst="rect">
              <a:avLst/>
            </a:prstGeom>
            <a:noFill/>
          </p:spPr>
          <p:txBody>
            <a:bodyPr wrap="square" rtlCol="0">
              <a:spAutoFit/>
            </a:bodyPr>
            <a:lstStyle/>
            <a:p>
              <a:pPr algn="ctr"/>
              <a:r>
                <a:rPr lang="en-SG" i="1" dirty="0"/>
                <a:t>Photon energy</a:t>
              </a:r>
            </a:p>
          </p:txBody>
        </p:sp>
        <p:cxnSp>
          <p:nvCxnSpPr>
            <p:cNvPr id="26" name="Straight Arrow Connector 25"/>
            <p:cNvCxnSpPr>
              <a:stCxn id="47" idx="2"/>
            </p:cNvCxnSpPr>
            <p:nvPr/>
          </p:nvCxnSpPr>
          <p:spPr>
            <a:xfrm flipH="1">
              <a:off x="7701215" y="3518764"/>
              <a:ext cx="448629" cy="579473"/>
            </a:xfrm>
            <a:prstGeom prst="straightConnector1">
              <a:avLst/>
            </a:prstGeom>
            <a:ln w="19050">
              <a:solidFill>
                <a:srgbClr val="FF0000"/>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48" idx="0"/>
            </p:cNvCxnSpPr>
            <p:nvPr/>
          </p:nvCxnSpPr>
          <p:spPr>
            <a:xfrm flipH="1" flipV="1">
              <a:off x="7701215" y="4498125"/>
              <a:ext cx="448629" cy="560438"/>
            </a:xfrm>
            <a:prstGeom prst="straightConnector1">
              <a:avLst/>
            </a:prstGeom>
            <a:ln w="19050">
              <a:solidFill>
                <a:srgbClr val="FF0000"/>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2181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p:cNvGraphicFramePr>
            <a:graphicFrameLocks/>
          </p:cNvGraphicFramePr>
          <p:nvPr>
            <p:extLst>
              <p:ext uri="{D42A27DB-BD31-4B8C-83A1-F6EECF244321}">
                <p14:modId xmlns:p14="http://schemas.microsoft.com/office/powerpoint/2010/main" val="931998713"/>
              </p:ext>
            </p:extLst>
          </p:nvPr>
        </p:nvGraphicFramePr>
        <p:xfrm>
          <a:off x="4891341" y="1828680"/>
          <a:ext cx="6192000" cy="3794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p:txBody>
          <a:bodyPr/>
          <a:lstStyle/>
          <a:p>
            <a:r>
              <a:rPr lang="en-SG" dirty="0" err="1"/>
              <a:t>Photo</a:t>
            </a:r>
            <a:r>
              <a:rPr lang="en-SG" dirty="0" err="1">
                <a:latin typeface="Arial Black" panose="020B0A04020102020204" pitchFamily="34" charset="0"/>
              </a:rPr>
              <a:t>thermal</a:t>
            </a:r>
            <a:r>
              <a:rPr lang="en-SG" dirty="0"/>
              <a:t> or photo</a:t>
            </a:r>
            <a:r>
              <a:rPr lang="en-SG" dirty="0">
                <a:latin typeface="Arial Black" panose="020B0A04020102020204" pitchFamily="34" charset="0"/>
              </a:rPr>
              <a:t>chemical</a:t>
            </a:r>
            <a:r>
              <a:rPr lang="en-SG" dirty="0"/>
              <a:t>?</a:t>
            </a:r>
          </a:p>
        </p:txBody>
      </p:sp>
      <p:sp>
        <p:nvSpPr>
          <p:cNvPr id="16" name="Content Placeholder 15"/>
          <p:cNvSpPr>
            <a:spLocks noGrp="1"/>
          </p:cNvSpPr>
          <p:nvPr>
            <p:ph sz="half" idx="1"/>
          </p:nvPr>
        </p:nvSpPr>
        <p:spPr/>
        <p:txBody>
          <a:bodyPr>
            <a:normAutofit/>
          </a:bodyPr>
          <a:lstStyle/>
          <a:p>
            <a:pPr marL="0" indent="0">
              <a:buNone/>
            </a:pPr>
            <a:r>
              <a:rPr lang="en-SG" sz="2400" u="sng" dirty="0"/>
              <a:t>Green laser photon</a:t>
            </a:r>
          </a:p>
          <a:p>
            <a:pPr marL="0" indent="0">
              <a:buNone/>
            </a:pPr>
            <a:r>
              <a:rPr lang="en-SG" sz="2400" dirty="0"/>
              <a:t>2.33eV (≈3.73x10</a:t>
            </a:r>
            <a:r>
              <a:rPr lang="en-SG" sz="2400" baseline="30000" dirty="0"/>
              <a:t>-19 </a:t>
            </a:r>
            <a:r>
              <a:rPr lang="en-SG" sz="2400" dirty="0"/>
              <a:t>J)</a:t>
            </a:r>
          </a:p>
          <a:p>
            <a:pPr marL="0" indent="0">
              <a:buNone/>
            </a:pPr>
            <a:r>
              <a:rPr lang="en-SG" sz="2400" b="1" i="1" dirty="0"/>
              <a:t>More photochemical</a:t>
            </a:r>
          </a:p>
          <a:p>
            <a:pPr marL="0" indent="0">
              <a:buNone/>
            </a:pPr>
            <a:r>
              <a:rPr lang="en-SG" sz="2400" b="1" i="1" dirty="0"/>
              <a:t>Less </a:t>
            </a:r>
            <a:r>
              <a:rPr lang="en-SG" sz="2400" b="1" i="1" dirty="0" err="1"/>
              <a:t>photothermal</a:t>
            </a:r>
            <a:endParaRPr lang="en-SG" sz="2400" b="1" i="1" dirty="0"/>
          </a:p>
          <a:p>
            <a:pPr marL="0" indent="0">
              <a:buNone/>
            </a:pPr>
            <a:endParaRPr lang="en-SG" sz="2400" dirty="0"/>
          </a:p>
          <a:p>
            <a:pPr marL="0" indent="0">
              <a:buNone/>
            </a:pPr>
            <a:r>
              <a:rPr lang="en-SG" sz="2400" u="sng" dirty="0"/>
              <a:t>CO</a:t>
            </a:r>
            <a:r>
              <a:rPr lang="en-SG" sz="2400" u="sng" baseline="-25000" dirty="0"/>
              <a:t>2</a:t>
            </a:r>
            <a:r>
              <a:rPr lang="en-SG" sz="2400" u="sng" dirty="0"/>
              <a:t> laser photon</a:t>
            </a:r>
            <a:endParaRPr lang="en-SG" sz="2400" dirty="0"/>
          </a:p>
          <a:p>
            <a:pPr marL="0" indent="0">
              <a:buNone/>
            </a:pPr>
            <a:r>
              <a:rPr lang="en-SG" sz="2400" dirty="0"/>
              <a:t>0.12eV (≈1.87x10</a:t>
            </a:r>
            <a:r>
              <a:rPr lang="en-SG" sz="2400" baseline="30000" dirty="0"/>
              <a:t>-20</a:t>
            </a:r>
            <a:r>
              <a:rPr lang="en-SG" sz="2400" dirty="0"/>
              <a:t> J)</a:t>
            </a:r>
          </a:p>
          <a:p>
            <a:pPr marL="0" indent="0">
              <a:buNone/>
            </a:pPr>
            <a:r>
              <a:rPr lang="en-SG" sz="2400" b="1" i="1" dirty="0"/>
              <a:t>More </a:t>
            </a:r>
            <a:r>
              <a:rPr lang="en-SG" sz="2400" b="1" i="1" dirty="0" err="1"/>
              <a:t>photothermal</a:t>
            </a:r>
            <a:endParaRPr lang="en-SG" sz="2400" b="1" i="1" dirty="0"/>
          </a:p>
          <a:p>
            <a:pPr marL="0" indent="0">
              <a:buNone/>
            </a:pPr>
            <a:r>
              <a:rPr lang="en-SG" sz="2400" b="1" i="1" dirty="0"/>
              <a:t>Less photochemical</a:t>
            </a:r>
          </a:p>
        </p:txBody>
      </p:sp>
      <p:sp>
        <p:nvSpPr>
          <p:cNvPr id="4" name="Footer Placeholder 3"/>
          <p:cNvSpPr>
            <a:spLocks noGrp="1"/>
          </p:cNvSpPr>
          <p:nvPr>
            <p:ph type="ftr" sz="quarter" idx="11"/>
          </p:nvPr>
        </p:nvSpPr>
        <p:spPr/>
        <p:txBody>
          <a:bodyPr/>
          <a:lstStyle/>
          <a:p>
            <a:r>
              <a:rPr lang="en-SG"/>
              <a:t>Getech Automation Pte Ltd</a:t>
            </a:r>
          </a:p>
        </p:txBody>
      </p:sp>
      <p:sp>
        <p:nvSpPr>
          <p:cNvPr id="5" name="Slide Number Placeholder 4"/>
          <p:cNvSpPr>
            <a:spLocks noGrp="1"/>
          </p:cNvSpPr>
          <p:nvPr>
            <p:ph type="sldNum" sz="quarter" idx="12"/>
          </p:nvPr>
        </p:nvSpPr>
        <p:spPr/>
        <p:txBody>
          <a:bodyPr/>
          <a:lstStyle/>
          <a:p>
            <a:fld id="{5F789F11-8FA2-4694-9B2E-79993A92E40D}" type="slidenum">
              <a:rPr lang="en-SG" smtClean="0"/>
              <a:pPr/>
              <a:t>13</a:t>
            </a:fld>
            <a:endParaRPr lang="en-SG"/>
          </a:p>
        </p:txBody>
      </p:sp>
      <p:sp>
        <p:nvSpPr>
          <p:cNvPr id="8" name="TextBox 7"/>
          <p:cNvSpPr txBox="1"/>
          <p:nvPr/>
        </p:nvSpPr>
        <p:spPr>
          <a:xfrm>
            <a:off x="4765181" y="2075653"/>
            <a:ext cx="1073239" cy="2970044"/>
          </a:xfrm>
          <a:prstGeom prst="rect">
            <a:avLst/>
          </a:prstGeom>
          <a:noFill/>
        </p:spPr>
        <p:txBody>
          <a:bodyPr wrap="square" rtlCol="0">
            <a:spAutoFit/>
          </a:bodyPr>
          <a:lstStyle/>
          <a:p>
            <a:pPr algn="r"/>
            <a:r>
              <a:rPr lang="en-SG" sz="1100" i="1" dirty="0"/>
              <a:t>193nm UV</a:t>
            </a:r>
          </a:p>
          <a:p>
            <a:pPr algn="r"/>
            <a:r>
              <a:rPr lang="en-SG" sz="1100" i="1" dirty="0"/>
              <a:t>266nm UV</a:t>
            </a:r>
          </a:p>
          <a:p>
            <a:pPr algn="r"/>
            <a:r>
              <a:rPr lang="en-SG" sz="1100" i="1" dirty="0"/>
              <a:t>355nm UV</a:t>
            </a:r>
          </a:p>
          <a:p>
            <a:pPr algn="r"/>
            <a:r>
              <a:rPr lang="en-SG" sz="1100" i="1" dirty="0"/>
              <a:t>Green</a:t>
            </a:r>
          </a:p>
          <a:p>
            <a:pPr algn="r"/>
            <a:r>
              <a:rPr lang="en-SG" sz="1100" i="1" dirty="0" err="1"/>
              <a:t>Nd:YAG</a:t>
            </a:r>
            <a:endParaRPr lang="en-SG" sz="1100" i="1" dirty="0"/>
          </a:p>
          <a:p>
            <a:pPr algn="r"/>
            <a:r>
              <a:rPr lang="en-SG" sz="1100" i="1" dirty="0"/>
              <a:t>CO</a:t>
            </a:r>
            <a:r>
              <a:rPr lang="en-SG" sz="1100" i="1" baseline="-25000" dirty="0"/>
              <a:t>2</a:t>
            </a:r>
          </a:p>
          <a:p>
            <a:pPr algn="r"/>
            <a:endParaRPr lang="en-SG" sz="900" i="1" dirty="0"/>
          </a:p>
          <a:p>
            <a:pPr algn="r"/>
            <a:r>
              <a:rPr lang="en-SG" sz="1100" i="1" dirty="0"/>
              <a:t>C – O </a:t>
            </a:r>
          </a:p>
          <a:p>
            <a:pPr algn="r"/>
            <a:r>
              <a:rPr lang="en-SG" sz="1100" i="1" dirty="0"/>
              <a:t>N – N </a:t>
            </a:r>
          </a:p>
          <a:p>
            <a:pPr algn="r"/>
            <a:r>
              <a:rPr lang="en-SG" sz="1100" i="1" dirty="0"/>
              <a:t>C – N </a:t>
            </a:r>
          </a:p>
          <a:p>
            <a:pPr algn="r"/>
            <a:r>
              <a:rPr lang="en-SG" sz="1100" i="1" dirty="0"/>
              <a:t>N – O </a:t>
            </a:r>
          </a:p>
          <a:p>
            <a:pPr algn="r"/>
            <a:r>
              <a:rPr lang="en-SG" sz="1100" i="1" dirty="0"/>
              <a:t>C – C </a:t>
            </a:r>
          </a:p>
          <a:p>
            <a:pPr algn="r"/>
            <a:r>
              <a:rPr lang="en-SG" sz="1100" i="1" dirty="0"/>
              <a:t>O – O </a:t>
            </a:r>
          </a:p>
          <a:p>
            <a:pPr algn="r"/>
            <a:r>
              <a:rPr lang="en-SG" sz="1100" i="1" dirty="0"/>
              <a:t>H – H</a:t>
            </a:r>
          </a:p>
          <a:p>
            <a:pPr algn="r"/>
            <a:r>
              <a:rPr lang="en-SG" sz="1100" i="1" dirty="0"/>
              <a:t>O – H </a:t>
            </a:r>
          </a:p>
          <a:p>
            <a:pPr algn="r"/>
            <a:r>
              <a:rPr lang="en-SG" sz="1100" i="1" dirty="0"/>
              <a:t>C – H </a:t>
            </a:r>
          </a:p>
          <a:p>
            <a:pPr algn="r"/>
            <a:r>
              <a:rPr lang="en-SG" sz="1100" i="1" dirty="0"/>
              <a:t>N – H </a:t>
            </a:r>
          </a:p>
        </p:txBody>
      </p:sp>
      <p:sp>
        <p:nvSpPr>
          <p:cNvPr id="9" name="TextBox 8"/>
          <p:cNvSpPr txBox="1"/>
          <p:nvPr/>
        </p:nvSpPr>
        <p:spPr>
          <a:xfrm>
            <a:off x="0" y="6334780"/>
            <a:ext cx="4752304" cy="523220"/>
          </a:xfrm>
          <a:prstGeom prst="rect">
            <a:avLst/>
          </a:prstGeom>
          <a:noFill/>
        </p:spPr>
        <p:txBody>
          <a:bodyPr wrap="square" rtlCol="0">
            <a:spAutoFit/>
          </a:bodyPr>
          <a:lstStyle/>
          <a:p>
            <a:r>
              <a:rPr lang="en-SG" sz="1400" dirty="0"/>
              <a:t>Yu-Ran, Luo. (2007). </a:t>
            </a:r>
            <a:r>
              <a:rPr lang="en-SG" sz="1400" i="1" dirty="0"/>
              <a:t>Comprehensive Handbook of Chemical Bond Energies. </a:t>
            </a:r>
            <a:r>
              <a:rPr lang="en-SG" sz="1400" dirty="0"/>
              <a:t>Boca Raton, FL: Taylor &amp; Francis Group</a:t>
            </a:r>
          </a:p>
        </p:txBody>
      </p:sp>
      <p:sp>
        <p:nvSpPr>
          <p:cNvPr id="10" name="TextBox 9"/>
          <p:cNvSpPr txBox="1"/>
          <p:nvPr/>
        </p:nvSpPr>
        <p:spPr>
          <a:xfrm>
            <a:off x="8913250" y="3895941"/>
            <a:ext cx="1827729" cy="584775"/>
          </a:xfrm>
          <a:prstGeom prst="rect">
            <a:avLst/>
          </a:prstGeom>
          <a:solidFill>
            <a:schemeClr val="bg1"/>
          </a:solidFill>
          <a:ln w="635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SG" sz="1600" dirty="0"/>
              <a:t>Common diatomic single bonds</a:t>
            </a:r>
          </a:p>
        </p:txBody>
      </p:sp>
      <p:sp>
        <p:nvSpPr>
          <p:cNvPr id="11" name="TextBox 10"/>
          <p:cNvSpPr txBox="1"/>
          <p:nvPr/>
        </p:nvSpPr>
        <p:spPr>
          <a:xfrm>
            <a:off x="8657686" y="2330107"/>
            <a:ext cx="838085" cy="338554"/>
          </a:xfrm>
          <a:prstGeom prst="rect">
            <a:avLst/>
          </a:prstGeom>
          <a:solidFill>
            <a:schemeClr val="bg1"/>
          </a:solidFill>
          <a:ln w="635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SG" sz="1600" dirty="0"/>
              <a:t>Lasers</a:t>
            </a:r>
          </a:p>
        </p:txBody>
      </p:sp>
      <p:sp>
        <p:nvSpPr>
          <p:cNvPr id="14" name="TextBox 13"/>
          <p:cNvSpPr txBox="1"/>
          <p:nvPr/>
        </p:nvSpPr>
        <p:spPr>
          <a:xfrm>
            <a:off x="7405016" y="3055007"/>
            <a:ext cx="956453" cy="230832"/>
          </a:xfrm>
          <a:prstGeom prst="rect">
            <a:avLst/>
          </a:prstGeom>
          <a:solidFill>
            <a:schemeClr val="bg1"/>
          </a:solidFill>
          <a:ln w="6350">
            <a:noFill/>
          </a:ln>
        </p:spPr>
        <p:txBody>
          <a:bodyPr wrap="square" rtlCol="0">
            <a:spAutoFit/>
          </a:bodyPr>
          <a:lstStyle/>
          <a:p>
            <a:pPr algn="ctr"/>
            <a:r>
              <a:rPr lang="en-SG" sz="900" i="1" dirty="0"/>
              <a:t>Photochemical</a:t>
            </a:r>
          </a:p>
        </p:txBody>
      </p:sp>
      <p:sp>
        <p:nvSpPr>
          <p:cNvPr id="15" name="TextBox 14"/>
          <p:cNvSpPr txBox="1"/>
          <p:nvPr/>
        </p:nvSpPr>
        <p:spPr>
          <a:xfrm>
            <a:off x="6201520" y="3055007"/>
            <a:ext cx="616855" cy="230832"/>
          </a:xfrm>
          <a:prstGeom prst="rect">
            <a:avLst/>
          </a:prstGeom>
          <a:solidFill>
            <a:schemeClr val="bg1"/>
          </a:solidFill>
          <a:ln w="6350">
            <a:noFill/>
          </a:ln>
        </p:spPr>
        <p:txBody>
          <a:bodyPr wrap="square" rtlCol="0">
            <a:spAutoFit/>
          </a:bodyPr>
          <a:lstStyle/>
          <a:p>
            <a:pPr algn="ctr"/>
            <a:r>
              <a:rPr lang="en-SG" sz="900" i="1" dirty="0"/>
              <a:t>Thermal</a:t>
            </a:r>
          </a:p>
        </p:txBody>
      </p:sp>
      <p:sp>
        <p:nvSpPr>
          <p:cNvPr id="12" name="Right Arrow 11"/>
          <p:cNvSpPr>
            <a:spLocks noChangeAspect="1"/>
          </p:cNvSpPr>
          <p:nvPr/>
        </p:nvSpPr>
        <p:spPr>
          <a:xfrm>
            <a:off x="7158982" y="3089286"/>
            <a:ext cx="237600" cy="162274"/>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3" name="Right Arrow 12"/>
          <p:cNvSpPr>
            <a:spLocks noChangeAspect="1"/>
          </p:cNvSpPr>
          <p:nvPr/>
        </p:nvSpPr>
        <p:spPr>
          <a:xfrm flipH="1">
            <a:off x="6811923" y="3089286"/>
            <a:ext cx="237600" cy="162274"/>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9" name="Multiply 18"/>
          <p:cNvSpPr/>
          <p:nvPr/>
        </p:nvSpPr>
        <p:spPr>
          <a:xfrm>
            <a:off x="3532187" y="5004558"/>
            <a:ext cx="864000" cy="864000"/>
          </a:xfrm>
          <a:prstGeom prst="mathMultiply">
            <a:avLst>
              <a:gd name="adj1" fmla="val 1290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0" name="L-Shape 19"/>
          <p:cNvSpPr/>
          <p:nvPr/>
        </p:nvSpPr>
        <p:spPr>
          <a:xfrm rot="2710851" flipH="1">
            <a:off x="3801673" y="2801548"/>
            <a:ext cx="325028" cy="612000"/>
          </a:xfrm>
          <a:prstGeom prst="corner">
            <a:avLst>
              <a:gd name="adj1" fmla="val 34789"/>
              <a:gd name="adj2" fmla="val 3749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3912961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SG" dirty="0" err="1"/>
              <a:t>Photo</a:t>
            </a:r>
            <a:r>
              <a:rPr lang="en-SG" dirty="0" err="1">
                <a:latin typeface="Arial Black" panose="020B0A04020102020204" pitchFamily="34" charset="0"/>
              </a:rPr>
              <a:t>therma</a:t>
            </a:r>
            <a:r>
              <a:rPr lang="en-SG" b="1" dirty="0" err="1">
                <a:latin typeface="Arial Black" panose="020B0A04020102020204" pitchFamily="34" charset="0"/>
              </a:rPr>
              <a:t>l</a:t>
            </a:r>
            <a:r>
              <a:rPr lang="en-SG" dirty="0"/>
              <a:t> excitation</a:t>
            </a:r>
          </a:p>
        </p:txBody>
      </p:sp>
      <p:sp>
        <p:nvSpPr>
          <p:cNvPr id="3" name="Footer Placeholder 2"/>
          <p:cNvSpPr>
            <a:spLocks noGrp="1"/>
          </p:cNvSpPr>
          <p:nvPr>
            <p:ph type="ftr" sz="quarter" idx="11"/>
          </p:nvPr>
        </p:nvSpPr>
        <p:spPr/>
        <p:txBody>
          <a:bodyPr/>
          <a:lstStyle/>
          <a:p>
            <a:r>
              <a:rPr lang="en-SG" dirty="0"/>
              <a:t>Getech Automation Pte Ltd</a:t>
            </a:r>
          </a:p>
        </p:txBody>
      </p:sp>
      <p:sp>
        <p:nvSpPr>
          <p:cNvPr id="4" name="Slide Number Placeholder 3"/>
          <p:cNvSpPr>
            <a:spLocks noGrp="1"/>
          </p:cNvSpPr>
          <p:nvPr>
            <p:ph type="sldNum" sz="quarter" idx="12"/>
          </p:nvPr>
        </p:nvSpPr>
        <p:spPr/>
        <p:txBody>
          <a:bodyPr/>
          <a:lstStyle/>
          <a:p>
            <a:fld id="{5F789F11-8FA2-4694-9B2E-79993A92E40D}" type="slidenum">
              <a:rPr lang="en-SG" smtClean="0"/>
              <a:pPr/>
              <a:t>14</a:t>
            </a:fld>
            <a:endParaRPr lang="en-SG"/>
          </a:p>
        </p:txBody>
      </p:sp>
      <p:grpSp>
        <p:nvGrpSpPr>
          <p:cNvPr id="18" name="Group 17"/>
          <p:cNvGrpSpPr/>
          <p:nvPr/>
        </p:nvGrpSpPr>
        <p:grpSpPr>
          <a:xfrm>
            <a:off x="1160564" y="2458125"/>
            <a:ext cx="1792705" cy="3459265"/>
            <a:chOff x="1637083" y="2372606"/>
            <a:chExt cx="1792705" cy="3459265"/>
          </a:xfrm>
        </p:grpSpPr>
        <p:sp>
          <p:nvSpPr>
            <p:cNvPr id="5" name="Rectangle 4"/>
            <p:cNvSpPr/>
            <p:nvPr/>
          </p:nvSpPr>
          <p:spPr>
            <a:xfrm>
              <a:off x="1813435" y="4391871"/>
              <a:ext cx="1440000" cy="1440000"/>
            </a:xfrm>
            <a:prstGeom prst="rect">
              <a:avLst/>
            </a:prstGeom>
            <a:solidFill>
              <a:srgbClr val="00B050"/>
            </a:solidFill>
            <a:ln>
              <a:noFill/>
            </a:ln>
            <a:scene3d>
              <a:camera prst="orthographicFront">
                <a:rot lat="18482474" lon="3809439" rev="17489862"/>
              </a:camera>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 name="Trapezoid 5"/>
            <p:cNvSpPr/>
            <p:nvPr/>
          </p:nvSpPr>
          <p:spPr>
            <a:xfrm flipV="1">
              <a:off x="1734945" y="3130108"/>
              <a:ext cx="1596981" cy="1954327"/>
            </a:xfrm>
            <a:prstGeom prst="trapezoid">
              <a:avLst>
                <a:gd name="adj" fmla="val 44785"/>
              </a:avLst>
            </a:prstGeom>
            <a:solidFill>
              <a:srgbClr val="FF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 name="Oval 6"/>
            <p:cNvSpPr/>
            <p:nvPr/>
          </p:nvSpPr>
          <p:spPr>
            <a:xfrm>
              <a:off x="1637083" y="2857250"/>
              <a:ext cx="1792705" cy="540912"/>
            </a:xfrm>
            <a:prstGeom prst="ellipse">
              <a:avLst/>
            </a:prstGeom>
            <a:solidFill>
              <a:schemeClr val="accent1">
                <a:lumMod val="60000"/>
                <a:lumOff val="40000"/>
              </a:schemeClr>
            </a:solidFill>
            <a:ln>
              <a:solidFill>
                <a:schemeClr val="bg1"/>
              </a:solidFill>
            </a:ln>
            <a:scene3d>
              <a:camera prst="orthographicFront"/>
              <a:lightRig rig="threePt" dir="t"/>
            </a:scene3d>
            <a:sp3d>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 name="Oval 7"/>
            <p:cNvSpPr>
              <a:spLocks noChangeAspect="1"/>
            </p:cNvSpPr>
            <p:nvPr/>
          </p:nvSpPr>
          <p:spPr>
            <a:xfrm>
              <a:off x="2453586" y="5057780"/>
              <a:ext cx="159698" cy="54091"/>
            </a:xfrm>
            <a:prstGeom prst="ellipse">
              <a:avLst/>
            </a:prstGeom>
            <a:solidFill>
              <a:srgbClr val="FF0000">
                <a:alpha val="70000"/>
              </a:srgbClr>
            </a:solidFill>
            <a:ln w="9525">
              <a:solidFill>
                <a:srgbClr val="FFC5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 name="Oval 8"/>
            <p:cNvSpPr/>
            <p:nvPr/>
          </p:nvSpPr>
          <p:spPr>
            <a:xfrm>
              <a:off x="1734945" y="2372606"/>
              <a:ext cx="1596981" cy="1383752"/>
            </a:xfrm>
            <a:prstGeom prst="ellipse">
              <a:avLst/>
            </a:prstGeom>
            <a:solidFill>
              <a:srgbClr val="FF0000">
                <a:alpha val="70000"/>
              </a:srgbClr>
            </a:solidFill>
            <a:ln>
              <a:noFill/>
            </a:ln>
            <a:scene3d>
              <a:camera prst="orthographicFront">
                <a:rot lat="4200000" lon="10799999" rev="10799999"/>
              </a:camera>
              <a:lightRig rig="threePt" dir="t"/>
            </a:scene3d>
            <a:sp3d extrusionH="889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grpSp>
        <p:nvGrpSpPr>
          <p:cNvPr id="39" name="Group 38"/>
          <p:cNvGrpSpPr/>
          <p:nvPr/>
        </p:nvGrpSpPr>
        <p:grpSpPr>
          <a:xfrm>
            <a:off x="3431163" y="1616913"/>
            <a:ext cx="7405632" cy="4699957"/>
            <a:chOff x="3431163" y="1616913"/>
            <a:chExt cx="7405632" cy="4699957"/>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5558" y="1616913"/>
              <a:ext cx="1798320" cy="2161032"/>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1165" y="1616913"/>
              <a:ext cx="1801368" cy="2161032"/>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9820" y="1616913"/>
              <a:ext cx="1798320" cy="2161032"/>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5427" y="1616913"/>
              <a:ext cx="1801368" cy="2161032"/>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5558" y="3756358"/>
              <a:ext cx="1798320" cy="2161032"/>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41165" y="3756358"/>
              <a:ext cx="1801368" cy="2161032"/>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89820" y="3756358"/>
              <a:ext cx="1798320" cy="2161032"/>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35427" y="3756358"/>
              <a:ext cx="1801368" cy="2161032"/>
            </a:xfrm>
            <a:prstGeom prst="rect">
              <a:avLst/>
            </a:prstGeom>
          </p:spPr>
        </p:pic>
        <p:sp>
          <p:nvSpPr>
            <p:cNvPr id="19" name="TextBox 18"/>
            <p:cNvSpPr txBox="1"/>
            <p:nvPr/>
          </p:nvSpPr>
          <p:spPr>
            <a:xfrm>
              <a:off x="3431163" y="1690688"/>
              <a:ext cx="262944" cy="369332"/>
            </a:xfrm>
            <a:prstGeom prst="rect">
              <a:avLst/>
            </a:prstGeom>
            <a:noFill/>
          </p:spPr>
          <p:txBody>
            <a:bodyPr wrap="square" rtlCol="0">
              <a:spAutoFit/>
            </a:bodyPr>
            <a:lstStyle/>
            <a:p>
              <a:pPr algn="ctr"/>
              <a:r>
                <a:rPr lang="en-SG" dirty="0"/>
                <a:t>1</a:t>
              </a:r>
            </a:p>
          </p:txBody>
        </p:sp>
        <p:sp>
          <p:nvSpPr>
            <p:cNvPr id="21" name="TextBox 20"/>
            <p:cNvSpPr txBox="1"/>
            <p:nvPr/>
          </p:nvSpPr>
          <p:spPr>
            <a:xfrm>
              <a:off x="5276770" y="1690688"/>
              <a:ext cx="262944" cy="369332"/>
            </a:xfrm>
            <a:prstGeom prst="rect">
              <a:avLst/>
            </a:prstGeom>
            <a:noFill/>
          </p:spPr>
          <p:txBody>
            <a:bodyPr wrap="square" rtlCol="0">
              <a:spAutoFit/>
            </a:bodyPr>
            <a:lstStyle/>
            <a:p>
              <a:pPr algn="ctr"/>
              <a:r>
                <a:rPr lang="en-SG" dirty="0"/>
                <a:t>2</a:t>
              </a:r>
            </a:p>
          </p:txBody>
        </p:sp>
        <p:sp>
          <p:nvSpPr>
            <p:cNvPr id="22" name="TextBox 21"/>
            <p:cNvSpPr txBox="1"/>
            <p:nvPr/>
          </p:nvSpPr>
          <p:spPr>
            <a:xfrm>
              <a:off x="7125425" y="1690688"/>
              <a:ext cx="262944" cy="369332"/>
            </a:xfrm>
            <a:prstGeom prst="rect">
              <a:avLst/>
            </a:prstGeom>
            <a:noFill/>
          </p:spPr>
          <p:txBody>
            <a:bodyPr wrap="square" rtlCol="0">
              <a:spAutoFit/>
            </a:bodyPr>
            <a:lstStyle/>
            <a:p>
              <a:pPr algn="ctr"/>
              <a:r>
                <a:rPr lang="en-SG" dirty="0"/>
                <a:t>3</a:t>
              </a:r>
            </a:p>
          </p:txBody>
        </p:sp>
        <p:sp>
          <p:nvSpPr>
            <p:cNvPr id="23" name="TextBox 22"/>
            <p:cNvSpPr txBox="1"/>
            <p:nvPr/>
          </p:nvSpPr>
          <p:spPr>
            <a:xfrm>
              <a:off x="8971032" y="1690688"/>
              <a:ext cx="262944" cy="369332"/>
            </a:xfrm>
            <a:prstGeom prst="rect">
              <a:avLst/>
            </a:prstGeom>
            <a:noFill/>
          </p:spPr>
          <p:txBody>
            <a:bodyPr wrap="square" rtlCol="0">
              <a:spAutoFit/>
            </a:bodyPr>
            <a:lstStyle/>
            <a:p>
              <a:pPr algn="ctr"/>
              <a:r>
                <a:rPr lang="en-SG" dirty="0"/>
                <a:t>4</a:t>
              </a:r>
            </a:p>
          </p:txBody>
        </p:sp>
        <p:sp>
          <p:nvSpPr>
            <p:cNvPr id="24" name="TextBox 23"/>
            <p:cNvSpPr txBox="1"/>
            <p:nvPr/>
          </p:nvSpPr>
          <p:spPr>
            <a:xfrm>
              <a:off x="3431163" y="3838853"/>
              <a:ext cx="262944" cy="369332"/>
            </a:xfrm>
            <a:prstGeom prst="rect">
              <a:avLst/>
            </a:prstGeom>
            <a:noFill/>
          </p:spPr>
          <p:txBody>
            <a:bodyPr wrap="square" rtlCol="0">
              <a:spAutoFit/>
            </a:bodyPr>
            <a:lstStyle/>
            <a:p>
              <a:pPr algn="ctr"/>
              <a:r>
                <a:rPr lang="en-SG" dirty="0"/>
                <a:t>5</a:t>
              </a:r>
            </a:p>
          </p:txBody>
        </p:sp>
        <p:sp>
          <p:nvSpPr>
            <p:cNvPr id="25" name="TextBox 24"/>
            <p:cNvSpPr txBox="1"/>
            <p:nvPr/>
          </p:nvSpPr>
          <p:spPr>
            <a:xfrm>
              <a:off x="5276770" y="3838853"/>
              <a:ext cx="262944" cy="369332"/>
            </a:xfrm>
            <a:prstGeom prst="rect">
              <a:avLst/>
            </a:prstGeom>
            <a:noFill/>
          </p:spPr>
          <p:txBody>
            <a:bodyPr wrap="square" rtlCol="0">
              <a:spAutoFit/>
            </a:bodyPr>
            <a:lstStyle/>
            <a:p>
              <a:pPr algn="ctr"/>
              <a:r>
                <a:rPr lang="en-SG" dirty="0"/>
                <a:t>6</a:t>
              </a:r>
            </a:p>
          </p:txBody>
        </p:sp>
        <p:sp>
          <p:nvSpPr>
            <p:cNvPr id="26" name="TextBox 25"/>
            <p:cNvSpPr txBox="1"/>
            <p:nvPr/>
          </p:nvSpPr>
          <p:spPr>
            <a:xfrm>
              <a:off x="7125425" y="3838853"/>
              <a:ext cx="262944" cy="369332"/>
            </a:xfrm>
            <a:prstGeom prst="rect">
              <a:avLst/>
            </a:prstGeom>
            <a:noFill/>
          </p:spPr>
          <p:txBody>
            <a:bodyPr wrap="square" rtlCol="0">
              <a:spAutoFit/>
            </a:bodyPr>
            <a:lstStyle/>
            <a:p>
              <a:pPr algn="ctr"/>
              <a:r>
                <a:rPr lang="en-SG" dirty="0"/>
                <a:t>7</a:t>
              </a:r>
            </a:p>
          </p:txBody>
        </p:sp>
        <p:sp>
          <p:nvSpPr>
            <p:cNvPr id="27" name="TextBox 26"/>
            <p:cNvSpPr txBox="1"/>
            <p:nvPr/>
          </p:nvSpPr>
          <p:spPr>
            <a:xfrm>
              <a:off x="8971032" y="3838853"/>
              <a:ext cx="262944" cy="369332"/>
            </a:xfrm>
            <a:prstGeom prst="rect">
              <a:avLst/>
            </a:prstGeom>
            <a:noFill/>
          </p:spPr>
          <p:txBody>
            <a:bodyPr wrap="square" rtlCol="0">
              <a:spAutoFit/>
            </a:bodyPr>
            <a:lstStyle/>
            <a:p>
              <a:pPr algn="ctr"/>
              <a:r>
                <a:rPr lang="en-SG" dirty="0"/>
                <a:t>8</a:t>
              </a:r>
            </a:p>
          </p:txBody>
        </p:sp>
        <p:grpSp>
          <p:nvGrpSpPr>
            <p:cNvPr id="20" name="Group 19"/>
            <p:cNvGrpSpPr/>
            <p:nvPr/>
          </p:nvGrpSpPr>
          <p:grpSpPr>
            <a:xfrm>
              <a:off x="3892424" y="5956870"/>
              <a:ext cx="5772805" cy="360000"/>
              <a:chOff x="3892424" y="5956870"/>
              <a:chExt cx="5772805" cy="360000"/>
            </a:xfrm>
          </p:grpSpPr>
          <p:sp>
            <p:nvSpPr>
              <p:cNvPr id="29" name="Oval 28"/>
              <p:cNvSpPr>
                <a:spLocks noChangeAspect="1"/>
              </p:cNvSpPr>
              <p:nvPr/>
            </p:nvSpPr>
            <p:spPr>
              <a:xfrm>
                <a:off x="4848564" y="5956870"/>
                <a:ext cx="360000" cy="360000"/>
              </a:xfrm>
              <a:prstGeom prst="ellipse">
                <a:avLst/>
              </a:prstGeom>
              <a:solidFill>
                <a:srgbClr val="FF0000"/>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0" name="Oval 29"/>
              <p:cNvSpPr>
                <a:spLocks noChangeAspect="1"/>
              </p:cNvSpPr>
              <p:nvPr/>
            </p:nvSpPr>
            <p:spPr>
              <a:xfrm>
                <a:off x="6302139" y="5956870"/>
                <a:ext cx="360000" cy="360000"/>
              </a:xfrm>
              <a:prstGeom prst="ellipse">
                <a:avLst/>
              </a:prstGeom>
              <a:gradFill flip="none" rotWithShape="1">
                <a:gsLst>
                  <a:gs pos="83000">
                    <a:srgbClr val="00B050"/>
                  </a:gs>
                  <a:gs pos="0">
                    <a:srgbClr val="FF0000"/>
                  </a:gs>
                  <a:gs pos="100000">
                    <a:srgbClr val="00B050"/>
                  </a:gs>
                </a:gsLst>
                <a:lin ang="5400000" scaled="1"/>
                <a:tileRect/>
              </a:gra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1" name="Oval 30"/>
              <p:cNvSpPr>
                <a:spLocks noChangeAspect="1"/>
              </p:cNvSpPr>
              <p:nvPr/>
            </p:nvSpPr>
            <p:spPr>
              <a:xfrm>
                <a:off x="7953741" y="5956870"/>
                <a:ext cx="360000" cy="360000"/>
              </a:xfrm>
              <a:prstGeom prst="ellipse">
                <a:avLst/>
              </a:prstGeom>
              <a:solidFill>
                <a:srgbClr val="00B050"/>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2" name="TextBox 31"/>
              <p:cNvSpPr txBox="1"/>
              <p:nvPr/>
            </p:nvSpPr>
            <p:spPr>
              <a:xfrm>
                <a:off x="5163432" y="5982982"/>
                <a:ext cx="1138707" cy="307777"/>
              </a:xfrm>
              <a:prstGeom prst="rect">
                <a:avLst/>
              </a:prstGeom>
              <a:noFill/>
            </p:spPr>
            <p:txBody>
              <a:bodyPr wrap="square" rtlCol="0">
                <a:spAutoFit/>
              </a:bodyPr>
              <a:lstStyle/>
              <a:p>
                <a:r>
                  <a:rPr lang="en-SG" sz="1400" dirty="0"/>
                  <a:t>Fully excited</a:t>
                </a:r>
              </a:p>
            </p:txBody>
          </p:sp>
          <p:sp>
            <p:nvSpPr>
              <p:cNvPr id="33" name="TextBox 32"/>
              <p:cNvSpPr txBox="1"/>
              <p:nvPr/>
            </p:nvSpPr>
            <p:spPr>
              <a:xfrm>
                <a:off x="6606519" y="5982982"/>
                <a:ext cx="1408084" cy="307777"/>
              </a:xfrm>
              <a:prstGeom prst="rect">
                <a:avLst/>
              </a:prstGeom>
              <a:noFill/>
            </p:spPr>
            <p:txBody>
              <a:bodyPr wrap="square" rtlCol="0">
                <a:spAutoFit/>
              </a:bodyPr>
              <a:lstStyle/>
              <a:p>
                <a:r>
                  <a:rPr lang="en-SG" sz="1400" dirty="0"/>
                  <a:t>Partially excited</a:t>
                </a:r>
              </a:p>
            </p:txBody>
          </p:sp>
          <p:sp>
            <p:nvSpPr>
              <p:cNvPr id="34" name="TextBox 33"/>
              <p:cNvSpPr txBox="1"/>
              <p:nvPr/>
            </p:nvSpPr>
            <p:spPr>
              <a:xfrm>
                <a:off x="8257145" y="5982982"/>
                <a:ext cx="1408084" cy="307777"/>
              </a:xfrm>
              <a:prstGeom prst="rect">
                <a:avLst/>
              </a:prstGeom>
              <a:noFill/>
            </p:spPr>
            <p:txBody>
              <a:bodyPr wrap="square" rtlCol="0">
                <a:spAutoFit/>
              </a:bodyPr>
              <a:lstStyle/>
              <a:p>
                <a:r>
                  <a:rPr lang="en-SG" sz="1400" dirty="0"/>
                  <a:t>Not excited</a:t>
                </a:r>
              </a:p>
            </p:txBody>
          </p:sp>
          <p:sp>
            <p:nvSpPr>
              <p:cNvPr id="37" name="Oval 36"/>
              <p:cNvSpPr/>
              <p:nvPr/>
            </p:nvSpPr>
            <p:spPr>
              <a:xfrm>
                <a:off x="3892424" y="6046870"/>
                <a:ext cx="180000" cy="180000"/>
              </a:xfrm>
              <a:prstGeom prst="ellipse">
                <a:avLst/>
              </a:prstGeom>
              <a:solidFill>
                <a:srgbClr val="FFFF00"/>
              </a:solidFill>
              <a:ln>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8" name="TextBox 37"/>
              <p:cNvSpPr txBox="1"/>
              <p:nvPr/>
            </p:nvSpPr>
            <p:spPr>
              <a:xfrm>
                <a:off x="4033787" y="5981641"/>
                <a:ext cx="766794" cy="310459"/>
              </a:xfrm>
              <a:prstGeom prst="rect">
                <a:avLst/>
              </a:prstGeom>
              <a:noFill/>
            </p:spPr>
            <p:txBody>
              <a:bodyPr wrap="square" rtlCol="0">
                <a:spAutoFit/>
              </a:bodyPr>
              <a:lstStyle/>
              <a:p>
                <a:r>
                  <a:rPr lang="en-SG" sz="1400" dirty="0"/>
                  <a:t>Photon</a:t>
                </a:r>
              </a:p>
            </p:txBody>
          </p:sp>
        </p:grpSp>
      </p:grpSp>
    </p:spTree>
    <p:extLst>
      <p:ext uri="{BB962C8B-B14F-4D97-AF65-F5344CB8AC3E}">
        <p14:creationId xmlns:p14="http://schemas.microsoft.com/office/powerpoint/2010/main" val="392665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SG" dirty="0"/>
              <a:t>Photo</a:t>
            </a:r>
            <a:r>
              <a:rPr lang="en-SG" dirty="0">
                <a:latin typeface="Arial Black" panose="020B0A04020102020204" pitchFamily="34" charset="0"/>
              </a:rPr>
              <a:t>chemical</a:t>
            </a:r>
            <a:r>
              <a:rPr lang="en-SG" dirty="0"/>
              <a:t> excitation </a:t>
            </a:r>
          </a:p>
        </p:txBody>
      </p:sp>
      <p:sp>
        <p:nvSpPr>
          <p:cNvPr id="3" name="Footer Placeholder 2"/>
          <p:cNvSpPr>
            <a:spLocks noGrp="1"/>
          </p:cNvSpPr>
          <p:nvPr>
            <p:ph type="ftr" sz="quarter" idx="11"/>
          </p:nvPr>
        </p:nvSpPr>
        <p:spPr/>
        <p:txBody>
          <a:bodyPr/>
          <a:lstStyle/>
          <a:p>
            <a:r>
              <a:rPr lang="en-SG" dirty="0"/>
              <a:t>Getech Automation Pte Ltd</a:t>
            </a:r>
          </a:p>
        </p:txBody>
      </p:sp>
      <p:sp>
        <p:nvSpPr>
          <p:cNvPr id="4" name="Slide Number Placeholder 3"/>
          <p:cNvSpPr>
            <a:spLocks noGrp="1"/>
          </p:cNvSpPr>
          <p:nvPr>
            <p:ph type="sldNum" sz="quarter" idx="12"/>
          </p:nvPr>
        </p:nvSpPr>
        <p:spPr/>
        <p:txBody>
          <a:bodyPr/>
          <a:lstStyle/>
          <a:p>
            <a:fld id="{5F789F11-8FA2-4694-9B2E-79993A92E40D}" type="slidenum">
              <a:rPr lang="en-SG" smtClean="0"/>
              <a:pPr/>
              <a:t>15</a:t>
            </a:fld>
            <a:endParaRPr lang="en-SG"/>
          </a:p>
        </p:txBody>
      </p:sp>
      <p:grpSp>
        <p:nvGrpSpPr>
          <p:cNvPr id="18" name="Group 17"/>
          <p:cNvGrpSpPr/>
          <p:nvPr/>
        </p:nvGrpSpPr>
        <p:grpSpPr>
          <a:xfrm>
            <a:off x="1160564" y="2458125"/>
            <a:ext cx="1792705" cy="3459265"/>
            <a:chOff x="1637083" y="2372606"/>
            <a:chExt cx="1792705" cy="3459265"/>
          </a:xfrm>
        </p:grpSpPr>
        <p:sp>
          <p:nvSpPr>
            <p:cNvPr id="5" name="Rectangle 4"/>
            <p:cNvSpPr/>
            <p:nvPr/>
          </p:nvSpPr>
          <p:spPr>
            <a:xfrm>
              <a:off x="1813435" y="4391871"/>
              <a:ext cx="1440000" cy="1440000"/>
            </a:xfrm>
            <a:prstGeom prst="rect">
              <a:avLst/>
            </a:prstGeom>
            <a:solidFill>
              <a:srgbClr val="00B050"/>
            </a:solidFill>
            <a:ln>
              <a:noFill/>
            </a:ln>
            <a:scene3d>
              <a:camera prst="orthographicFront">
                <a:rot lat="18482474" lon="3809439" rev="17489862"/>
              </a:camera>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 name="Trapezoid 5"/>
            <p:cNvSpPr/>
            <p:nvPr/>
          </p:nvSpPr>
          <p:spPr>
            <a:xfrm flipV="1">
              <a:off x="1734945" y="3130108"/>
              <a:ext cx="1596981" cy="1954327"/>
            </a:xfrm>
            <a:prstGeom prst="trapezoid">
              <a:avLst>
                <a:gd name="adj" fmla="val 44785"/>
              </a:avLst>
            </a:prstGeom>
            <a:solidFill>
              <a:srgbClr val="FF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 name="Oval 6"/>
            <p:cNvSpPr/>
            <p:nvPr/>
          </p:nvSpPr>
          <p:spPr>
            <a:xfrm>
              <a:off x="1637083" y="2857250"/>
              <a:ext cx="1792705" cy="540912"/>
            </a:xfrm>
            <a:prstGeom prst="ellipse">
              <a:avLst/>
            </a:prstGeom>
            <a:solidFill>
              <a:schemeClr val="accent1">
                <a:lumMod val="60000"/>
                <a:lumOff val="40000"/>
              </a:schemeClr>
            </a:solidFill>
            <a:ln>
              <a:solidFill>
                <a:schemeClr val="bg1"/>
              </a:solidFill>
            </a:ln>
            <a:scene3d>
              <a:camera prst="orthographicFront"/>
              <a:lightRig rig="threePt" dir="t"/>
            </a:scene3d>
            <a:sp3d>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 name="Oval 7"/>
            <p:cNvSpPr>
              <a:spLocks noChangeAspect="1"/>
            </p:cNvSpPr>
            <p:nvPr/>
          </p:nvSpPr>
          <p:spPr>
            <a:xfrm>
              <a:off x="2453586" y="5057780"/>
              <a:ext cx="159698" cy="54091"/>
            </a:xfrm>
            <a:prstGeom prst="ellipse">
              <a:avLst/>
            </a:prstGeom>
            <a:solidFill>
              <a:srgbClr val="FF0000">
                <a:alpha val="70000"/>
              </a:srgbClr>
            </a:solidFill>
            <a:ln w="9525">
              <a:solidFill>
                <a:srgbClr val="FFC5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 name="Oval 8"/>
            <p:cNvSpPr/>
            <p:nvPr/>
          </p:nvSpPr>
          <p:spPr>
            <a:xfrm>
              <a:off x="1734945" y="2372606"/>
              <a:ext cx="1596981" cy="1383752"/>
            </a:xfrm>
            <a:prstGeom prst="ellipse">
              <a:avLst/>
            </a:prstGeom>
            <a:solidFill>
              <a:srgbClr val="FF0000">
                <a:alpha val="70000"/>
              </a:srgbClr>
            </a:solidFill>
            <a:ln>
              <a:noFill/>
            </a:ln>
            <a:scene3d>
              <a:camera prst="orthographicFront">
                <a:rot lat="4200000" lon="10799999" rev="10799999"/>
              </a:camera>
              <a:lightRig rig="threePt" dir="t"/>
            </a:scene3d>
            <a:sp3d extrusionH="889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37678" y="3766640"/>
            <a:ext cx="1800000" cy="2160000"/>
          </a:xfrm>
          <a:prstGeom prst="rect">
            <a:avLst/>
          </a:prstGeom>
        </p:spPr>
      </p:pic>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9560" y="3766640"/>
            <a:ext cx="1800000" cy="2160000"/>
          </a:xfrm>
          <a:prstGeom prst="rect">
            <a:avLst/>
          </a:prstGeom>
        </p:spPr>
      </p:pic>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1442" y="3766640"/>
            <a:ext cx="1800000" cy="2160000"/>
          </a:xfrm>
          <a:prstGeom prst="rect">
            <a:avLst/>
          </a:prstGeom>
        </p:spPr>
      </p:pic>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5863" y="3766640"/>
            <a:ext cx="1797461" cy="2160000"/>
          </a:xfrm>
          <a:prstGeom prst="rect">
            <a:avLst/>
          </a:prstGeom>
        </p:spPr>
      </p:pic>
      <p:pic>
        <p:nvPicPr>
          <p:cNvPr id="39" name="Picture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8948" y="1639019"/>
            <a:ext cx="1797461" cy="2160000"/>
          </a:xfrm>
          <a:prstGeom prst="rect">
            <a:avLst/>
          </a:prstGeom>
        </p:spPr>
      </p:pic>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90238" y="1613261"/>
            <a:ext cx="1800508" cy="2160000"/>
          </a:xfrm>
          <a:prstGeom prst="rect">
            <a:avLst/>
          </a:prstGeom>
        </p:spPr>
      </p:pic>
      <p:pic>
        <p:nvPicPr>
          <p:cNvPr id="37" name="Picture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41527" y="1613261"/>
            <a:ext cx="1800508" cy="2160000"/>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95863" y="1613261"/>
            <a:ext cx="1797461" cy="2160000"/>
          </a:xfrm>
          <a:prstGeom prst="rect">
            <a:avLst/>
          </a:prstGeom>
        </p:spPr>
      </p:pic>
      <p:sp>
        <p:nvSpPr>
          <p:cNvPr id="19" name="TextBox 18"/>
          <p:cNvSpPr txBox="1"/>
          <p:nvPr/>
        </p:nvSpPr>
        <p:spPr>
          <a:xfrm>
            <a:off x="3431163" y="1690688"/>
            <a:ext cx="262944" cy="369332"/>
          </a:xfrm>
          <a:prstGeom prst="rect">
            <a:avLst/>
          </a:prstGeom>
          <a:noFill/>
        </p:spPr>
        <p:txBody>
          <a:bodyPr wrap="square" rtlCol="0">
            <a:spAutoFit/>
          </a:bodyPr>
          <a:lstStyle/>
          <a:p>
            <a:pPr algn="ctr"/>
            <a:r>
              <a:rPr lang="en-SG" dirty="0"/>
              <a:t>1</a:t>
            </a:r>
          </a:p>
        </p:txBody>
      </p:sp>
      <p:sp>
        <p:nvSpPr>
          <p:cNvPr id="21" name="TextBox 20"/>
          <p:cNvSpPr txBox="1"/>
          <p:nvPr/>
        </p:nvSpPr>
        <p:spPr>
          <a:xfrm>
            <a:off x="5276770" y="1690688"/>
            <a:ext cx="262944" cy="369332"/>
          </a:xfrm>
          <a:prstGeom prst="rect">
            <a:avLst/>
          </a:prstGeom>
          <a:noFill/>
        </p:spPr>
        <p:txBody>
          <a:bodyPr wrap="square" rtlCol="0">
            <a:spAutoFit/>
          </a:bodyPr>
          <a:lstStyle/>
          <a:p>
            <a:pPr algn="ctr"/>
            <a:r>
              <a:rPr lang="en-SG" dirty="0"/>
              <a:t>2</a:t>
            </a:r>
          </a:p>
        </p:txBody>
      </p:sp>
      <p:sp>
        <p:nvSpPr>
          <p:cNvPr id="22" name="TextBox 21"/>
          <p:cNvSpPr txBox="1"/>
          <p:nvPr/>
        </p:nvSpPr>
        <p:spPr>
          <a:xfrm>
            <a:off x="7125425" y="1690688"/>
            <a:ext cx="262944" cy="369332"/>
          </a:xfrm>
          <a:prstGeom prst="rect">
            <a:avLst/>
          </a:prstGeom>
          <a:noFill/>
        </p:spPr>
        <p:txBody>
          <a:bodyPr wrap="square" rtlCol="0">
            <a:spAutoFit/>
          </a:bodyPr>
          <a:lstStyle/>
          <a:p>
            <a:pPr algn="ctr"/>
            <a:r>
              <a:rPr lang="en-SG" dirty="0"/>
              <a:t>3</a:t>
            </a:r>
          </a:p>
        </p:txBody>
      </p:sp>
      <p:sp>
        <p:nvSpPr>
          <p:cNvPr id="23" name="TextBox 22"/>
          <p:cNvSpPr txBox="1"/>
          <p:nvPr/>
        </p:nvSpPr>
        <p:spPr>
          <a:xfrm>
            <a:off x="8971032" y="1690688"/>
            <a:ext cx="262944" cy="369332"/>
          </a:xfrm>
          <a:prstGeom prst="rect">
            <a:avLst/>
          </a:prstGeom>
          <a:noFill/>
        </p:spPr>
        <p:txBody>
          <a:bodyPr wrap="square" rtlCol="0">
            <a:spAutoFit/>
          </a:bodyPr>
          <a:lstStyle/>
          <a:p>
            <a:pPr algn="ctr"/>
            <a:r>
              <a:rPr lang="en-SG" dirty="0"/>
              <a:t>4</a:t>
            </a:r>
          </a:p>
        </p:txBody>
      </p:sp>
      <p:sp>
        <p:nvSpPr>
          <p:cNvPr id="24" name="TextBox 23"/>
          <p:cNvSpPr txBox="1"/>
          <p:nvPr/>
        </p:nvSpPr>
        <p:spPr>
          <a:xfrm>
            <a:off x="3431163" y="3838853"/>
            <a:ext cx="262944" cy="369332"/>
          </a:xfrm>
          <a:prstGeom prst="rect">
            <a:avLst/>
          </a:prstGeom>
          <a:noFill/>
        </p:spPr>
        <p:txBody>
          <a:bodyPr wrap="square" rtlCol="0">
            <a:spAutoFit/>
          </a:bodyPr>
          <a:lstStyle/>
          <a:p>
            <a:pPr algn="ctr"/>
            <a:r>
              <a:rPr lang="en-SG" dirty="0"/>
              <a:t>5</a:t>
            </a:r>
          </a:p>
        </p:txBody>
      </p:sp>
      <p:sp>
        <p:nvSpPr>
          <p:cNvPr id="25" name="TextBox 24"/>
          <p:cNvSpPr txBox="1"/>
          <p:nvPr/>
        </p:nvSpPr>
        <p:spPr>
          <a:xfrm>
            <a:off x="5276770" y="3838853"/>
            <a:ext cx="262944" cy="369332"/>
          </a:xfrm>
          <a:prstGeom prst="rect">
            <a:avLst/>
          </a:prstGeom>
          <a:noFill/>
        </p:spPr>
        <p:txBody>
          <a:bodyPr wrap="square" rtlCol="0">
            <a:spAutoFit/>
          </a:bodyPr>
          <a:lstStyle/>
          <a:p>
            <a:pPr algn="ctr"/>
            <a:r>
              <a:rPr lang="en-SG" dirty="0"/>
              <a:t>6</a:t>
            </a:r>
          </a:p>
        </p:txBody>
      </p:sp>
      <p:sp>
        <p:nvSpPr>
          <p:cNvPr id="26" name="TextBox 25"/>
          <p:cNvSpPr txBox="1"/>
          <p:nvPr/>
        </p:nvSpPr>
        <p:spPr>
          <a:xfrm>
            <a:off x="7125425" y="3838853"/>
            <a:ext cx="262944" cy="369332"/>
          </a:xfrm>
          <a:prstGeom prst="rect">
            <a:avLst/>
          </a:prstGeom>
          <a:noFill/>
        </p:spPr>
        <p:txBody>
          <a:bodyPr wrap="square" rtlCol="0">
            <a:spAutoFit/>
          </a:bodyPr>
          <a:lstStyle/>
          <a:p>
            <a:pPr algn="ctr"/>
            <a:r>
              <a:rPr lang="en-SG" dirty="0"/>
              <a:t>7</a:t>
            </a:r>
          </a:p>
        </p:txBody>
      </p:sp>
      <p:sp>
        <p:nvSpPr>
          <p:cNvPr id="27" name="TextBox 26"/>
          <p:cNvSpPr txBox="1"/>
          <p:nvPr/>
        </p:nvSpPr>
        <p:spPr>
          <a:xfrm>
            <a:off x="8971032" y="3838853"/>
            <a:ext cx="262944" cy="369332"/>
          </a:xfrm>
          <a:prstGeom prst="rect">
            <a:avLst/>
          </a:prstGeom>
          <a:noFill/>
        </p:spPr>
        <p:txBody>
          <a:bodyPr wrap="square" rtlCol="0">
            <a:spAutoFit/>
          </a:bodyPr>
          <a:lstStyle/>
          <a:p>
            <a:pPr algn="ctr"/>
            <a:r>
              <a:rPr lang="en-SG" dirty="0"/>
              <a:t>8</a:t>
            </a:r>
          </a:p>
        </p:txBody>
      </p:sp>
      <p:grpSp>
        <p:nvGrpSpPr>
          <p:cNvPr id="36" name="Group 35"/>
          <p:cNvGrpSpPr/>
          <p:nvPr/>
        </p:nvGrpSpPr>
        <p:grpSpPr>
          <a:xfrm>
            <a:off x="3892424" y="5956870"/>
            <a:ext cx="5772805" cy="360000"/>
            <a:chOff x="3892424" y="5956870"/>
            <a:chExt cx="5772805" cy="360000"/>
          </a:xfrm>
        </p:grpSpPr>
        <p:sp>
          <p:nvSpPr>
            <p:cNvPr id="45" name="Oval 44"/>
            <p:cNvSpPr>
              <a:spLocks noChangeAspect="1"/>
            </p:cNvSpPr>
            <p:nvPr/>
          </p:nvSpPr>
          <p:spPr>
            <a:xfrm>
              <a:off x="4848564" y="5956870"/>
              <a:ext cx="360000" cy="360000"/>
            </a:xfrm>
            <a:prstGeom prst="ellipse">
              <a:avLst/>
            </a:prstGeom>
            <a:solidFill>
              <a:srgbClr val="FF0000"/>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6" name="Oval 45"/>
            <p:cNvSpPr>
              <a:spLocks noChangeAspect="1"/>
            </p:cNvSpPr>
            <p:nvPr/>
          </p:nvSpPr>
          <p:spPr>
            <a:xfrm>
              <a:off x="6302139" y="5956870"/>
              <a:ext cx="360000" cy="360000"/>
            </a:xfrm>
            <a:prstGeom prst="ellipse">
              <a:avLst/>
            </a:prstGeom>
            <a:gradFill flip="none" rotWithShape="1">
              <a:gsLst>
                <a:gs pos="83000">
                  <a:srgbClr val="00B050"/>
                </a:gs>
                <a:gs pos="0">
                  <a:srgbClr val="FF0000"/>
                </a:gs>
                <a:gs pos="100000">
                  <a:srgbClr val="00B050"/>
                </a:gs>
              </a:gsLst>
              <a:lin ang="5400000" scaled="1"/>
              <a:tileRect/>
            </a:gra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7" name="Oval 46"/>
            <p:cNvSpPr>
              <a:spLocks noChangeAspect="1"/>
            </p:cNvSpPr>
            <p:nvPr/>
          </p:nvSpPr>
          <p:spPr>
            <a:xfrm>
              <a:off x="7953741" y="5956870"/>
              <a:ext cx="360000" cy="360000"/>
            </a:xfrm>
            <a:prstGeom prst="ellipse">
              <a:avLst/>
            </a:prstGeom>
            <a:solidFill>
              <a:srgbClr val="00B050"/>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8" name="TextBox 47"/>
            <p:cNvSpPr txBox="1"/>
            <p:nvPr/>
          </p:nvSpPr>
          <p:spPr>
            <a:xfrm>
              <a:off x="5163432" y="5982982"/>
              <a:ext cx="1138707" cy="307777"/>
            </a:xfrm>
            <a:prstGeom prst="rect">
              <a:avLst/>
            </a:prstGeom>
            <a:noFill/>
          </p:spPr>
          <p:txBody>
            <a:bodyPr wrap="square" rtlCol="0">
              <a:spAutoFit/>
            </a:bodyPr>
            <a:lstStyle/>
            <a:p>
              <a:r>
                <a:rPr lang="en-SG" sz="1400" dirty="0"/>
                <a:t>Fully excited</a:t>
              </a:r>
            </a:p>
          </p:txBody>
        </p:sp>
        <p:sp>
          <p:nvSpPr>
            <p:cNvPr id="49" name="TextBox 48"/>
            <p:cNvSpPr txBox="1"/>
            <p:nvPr/>
          </p:nvSpPr>
          <p:spPr>
            <a:xfrm>
              <a:off x="6606519" y="5982982"/>
              <a:ext cx="1408084" cy="307777"/>
            </a:xfrm>
            <a:prstGeom prst="rect">
              <a:avLst/>
            </a:prstGeom>
            <a:noFill/>
          </p:spPr>
          <p:txBody>
            <a:bodyPr wrap="square" rtlCol="0">
              <a:spAutoFit/>
            </a:bodyPr>
            <a:lstStyle/>
            <a:p>
              <a:r>
                <a:rPr lang="en-SG" sz="1400" dirty="0"/>
                <a:t>Partially excited</a:t>
              </a:r>
            </a:p>
          </p:txBody>
        </p:sp>
        <p:sp>
          <p:nvSpPr>
            <p:cNvPr id="50" name="TextBox 49"/>
            <p:cNvSpPr txBox="1"/>
            <p:nvPr/>
          </p:nvSpPr>
          <p:spPr>
            <a:xfrm>
              <a:off x="8257145" y="5982982"/>
              <a:ext cx="1408084" cy="307777"/>
            </a:xfrm>
            <a:prstGeom prst="rect">
              <a:avLst/>
            </a:prstGeom>
            <a:noFill/>
          </p:spPr>
          <p:txBody>
            <a:bodyPr wrap="square" rtlCol="0">
              <a:spAutoFit/>
            </a:bodyPr>
            <a:lstStyle/>
            <a:p>
              <a:r>
                <a:rPr lang="en-SG" sz="1400" dirty="0"/>
                <a:t>Not excited</a:t>
              </a:r>
            </a:p>
          </p:txBody>
        </p:sp>
        <p:sp>
          <p:nvSpPr>
            <p:cNvPr id="51" name="Oval 50"/>
            <p:cNvSpPr/>
            <p:nvPr/>
          </p:nvSpPr>
          <p:spPr>
            <a:xfrm>
              <a:off x="3892424" y="6046870"/>
              <a:ext cx="180000" cy="180000"/>
            </a:xfrm>
            <a:prstGeom prst="ellipse">
              <a:avLst/>
            </a:prstGeom>
            <a:solidFill>
              <a:srgbClr val="FFFF00"/>
            </a:solidFill>
            <a:ln>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2" name="TextBox 51"/>
            <p:cNvSpPr txBox="1"/>
            <p:nvPr/>
          </p:nvSpPr>
          <p:spPr>
            <a:xfrm>
              <a:off x="4033787" y="5981641"/>
              <a:ext cx="766794" cy="310459"/>
            </a:xfrm>
            <a:prstGeom prst="rect">
              <a:avLst/>
            </a:prstGeom>
            <a:noFill/>
          </p:spPr>
          <p:txBody>
            <a:bodyPr wrap="square" rtlCol="0">
              <a:spAutoFit/>
            </a:bodyPr>
            <a:lstStyle/>
            <a:p>
              <a:r>
                <a:rPr lang="en-SG" sz="1400" dirty="0"/>
                <a:t>Photon</a:t>
              </a:r>
            </a:p>
          </p:txBody>
        </p:sp>
      </p:grpSp>
    </p:spTree>
    <p:extLst>
      <p:ext uri="{BB962C8B-B14F-4D97-AF65-F5344CB8AC3E}">
        <p14:creationId xmlns:p14="http://schemas.microsoft.com/office/powerpoint/2010/main" val="2140569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SG" dirty="0"/>
              <a:t>What about </a:t>
            </a:r>
            <a:r>
              <a:rPr lang="en-SG" dirty="0">
                <a:latin typeface="Arial Black" panose="020B0A04020102020204" pitchFamily="34" charset="0"/>
              </a:rPr>
              <a:t>charring</a:t>
            </a:r>
            <a:r>
              <a:rPr lang="en-SG" dirty="0"/>
              <a:t>?</a:t>
            </a:r>
          </a:p>
        </p:txBody>
      </p:sp>
      <p:sp>
        <p:nvSpPr>
          <p:cNvPr id="8" name="Content Placeholder 7"/>
          <p:cNvSpPr>
            <a:spLocks noGrp="1"/>
          </p:cNvSpPr>
          <p:nvPr>
            <p:ph sz="half" idx="1"/>
          </p:nvPr>
        </p:nvSpPr>
        <p:spPr/>
        <p:txBody>
          <a:bodyPr>
            <a:normAutofit/>
          </a:bodyPr>
          <a:lstStyle/>
          <a:p>
            <a:pPr marL="0" indent="0" algn="just">
              <a:buNone/>
            </a:pPr>
            <a:r>
              <a:rPr lang="en-SG" dirty="0"/>
              <a:t>It is a result of </a:t>
            </a:r>
            <a:r>
              <a:rPr lang="en-SG" b="1" i="1" dirty="0"/>
              <a:t>heat accumulation </a:t>
            </a:r>
            <a:r>
              <a:rPr lang="en-SG" dirty="0"/>
              <a:t>in the material that is </a:t>
            </a:r>
            <a:r>
              <a:rPr lang="en-SG" b="1" i="1" dirty="0"/>
              <a:t>directly beside</a:t>
            </a:r>
            <a:r>
              <a:rPr lang="en-SG" dirty="0"/>
              <a:t> those being ablated</a:t>
            </a:r>
          </a:p>
        </p:txBody>
      </p:sp>
      <p:pic>
        <p:nvPicPr>
          <p:cNvPr id="11" name="Content Placeholder 10"/>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024950" y="3227225"/>
            <a:ext cx="2776118" cy="2593238"/>
          </a:xfrm>
        </p:spPr>
      </p:pic>
      <p:sp>
        <p:nvSpPr>
          <p:cNvPr id="5" name="Footer Placeholder 4"/>
          <p:cNvSpPr>
            <a:spLocks noGrp="1"/>
          </p:cNvSpPr>
          <p:nvPr>
            <p:ph type="ftr" sz="quarter" idx="11"/>
          </p:nvPr>
        </p:nvSpPr>
        <p:spPr/>
        <p:txBody>
          <a:bodyPr/>
          <a:lstStyle/>
          <a:p>
            <a:r>
              <a:rPr lang="en-SG"/>
              <a:t>Getech Automation Pte Ltd</a:t>
            </a:r>
          </a:p>
        </p:txBody>
      </p:sp>
      <p:sp>
        <p:nvSpPr>
          <p:cNvPr id="6" name="Slide Number Placeholder 5"/>
          <p:cNvSpPr>
            <a:spLocks noGrp="1"/>
          </p:cNvSpPr>
          <p:nvPr>
            <p:ph type="sldNum" sz="quarter" idx="12"/>
          </p:nvPr>
        </p:nvSpPr>
        <p:spPr/>
        <p:txBody>
          <a:bodyPr/>
          <a:lstStyle/>
          <a:p>
            <a:fld id="{5F789F11-8FA2-4694-9B2E-79993A92E40D}" type="slidenum">
              <a:rPr lang="en-SG" smtClean="0"/>
              <a:pPr/>
              <a:t>16</a:t>
            </a:fld>
            <a:endParaRPr lang="en-SG"/>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8685" t="23849" r="35400" b="28262"/>
          <a:stretch/>
        </p:blipFill>
        <p:spPr>
          <a:xfrm>
            <a:off x="6873658" y="1881576"/>
            <a:ext cx="3942672" cy="3943462"/>
          </a:xfrm>
          <a:prstGeom prst="rect">
            <a:avLst/>
          </a:prstGeom>
          <a:ln>
            <a:solidFill>
              <a:schemeClr val="tx1"/>
            </a:solidFill>
          </a:ln>
          <a:effectLst>
            <a:outerShdw blurRad="50800" dist="38100" dir="2700000" algn="tl" rotWithShape="0">
              <a:prstClr val="black">
                <a:alpha val="40000"/>
              </a:prstClr>
            </a:outerShdw>
          </a:effectLst>
        </p:spPr>
      </p:pic>
      <p:grpSp>
        <p:nvGrpSpPr>
          <p:cNvPr id="12" name="Group 11"/>
          <p:cNvGrpSpPr/>
          <p:nvPr/>
        </p:nvGrpSpPr>
        <p:grpSpPr>
          <a:xfrm>
            <a:off x="907607" y="5816963"/>
            <a:ext cx="5772805" cy="360000"/>
            <a:chOff x="3892424" y="5956870"/>
            <a:chExt cx="5772805" cy="360000"/>
          </a:xfrm>
        </p:grpSpPr>
        <p:sp>
          <p:nvSpPr>
            <p:cNvPr id="13" name="Oval 12"/>
            <p:cNvSpPr>
              <a:spLocks noChangeAspect="1"/>
            </p:cNvSpPr>
            <p:nvPr/>
          </p:nvSpPr>
          <p:spPr>
            <a:xfrm>
              <a:off x="4848564" y="5956870"/>
              <a:ext cx="360000" cy="360000"/>
            </a:xfrm>
            <a:prstGeom prst="ellipse">
              <a:avLst/>
            </a:prstGeom>
            <a:solidFill>
              <a:srgbClr val="FF0000"/>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4" name="Oval 13"/>
            <p:cNvSpPr>
              <a:spLocks noChangeAspect="1"/>
            </p:cNvSpPr>
            <p:nvPr/>
          </p:nvSpPr>
          <p:spPr>
            <a:xfrm>
              <a:off x="6302139" y="5956870"/>
              <a:ext cx="360000" cy="360000"/>
            </a:xfrm>
            <a:prstGeom prst="ellipse">
              <a:avLst/>
            </a:prstGeom>
            <a:gradFill flip="none" rotWithShape="1">
              <a:gsLst>
                <a:gs pos="83000">
                  <a:srgbClr val="00B050"/>
                </a:gs>
                <a:gs pos="0">
                  <a:srgbClr val="FF0000"/>
                </a:gs>
                <a:gs pos="100000">
                  <a:srgbClr val="00B050"/>
                </a:gs>
              </a:gsLst>
              <a:lin ang="5400000" scaled="1"/>
              <a:tileRect/>
            </a:gra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5" name="Oval 14"/>
            <p:cNvSpPr>
              <a:spLocks noChangeAspect="1"/>
            </p:cNvSpPr>
            <p:nvPr/>
          </p:nvSpPr>
          <p:spPr>
            <a:xfrm>
              <a:off x="7953741" y="5956870"/>
              <a:ext cx="360000" cy="360000"/>
            </a:xfrm>
            <a:prstGeom prst="ellipse">
              <a:avLst/>
            </a:prstGeom>
            <a:solidFill>
              <a:srgbClr val="00B050"/>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6" name="TextBox 15"/>
            <p:cNvSpPr txBox="1"/>
            <p:nvPr/>
          </p:nvSpPr>
          <p:spPr>
            <a:xfrm>
              <a:off x="5163432" y="5982982"/>
              <a:ext cx="1138707" cy="307777"/>
            </a:xfrm>
            <a:prstGeom prst="rect">
              <a:avLst/>
            </a:prstGeom>
            <a:noFill/>
          </p:spPr>
          <p:txBody>
            <a:bodyPr wrap="square" rtlCol="0">
              <a:spAutoFit/>
            </a:bodyPr>
            <a:lstStyle/>
            <a:p>
              <a:r>
                <a:rPr lang="en-SG" sz="1400" dirty="0"/>
                <a:t>Fully excited</a:t>
              </a:r>
            </a:p>
          </p:txBody>
        </p:sp>
        <p:sp>
          <p:nvSpPr>
            <p:cNvPr id="17" name="TextBox 16"/>
            <p:cNvSpPr txBox="1"/>
            <p:nvPr/>
          </p:nvSpPr>
          <p:spPr>
            <a:xfrm>
              <a:off x="6606519" y="5982982"/>
              <a:ext cx="1408084" cy="307777"/>
            </a:xfrm>
            <a:prstGeom prst="rect">
              <a:avLst/>
            </a:prstGeom>
            <a:noFill/>
          </p:spPr>
          <p:txBody>
            <a:bodyPr wrap="square" rtlCol="0">
              <a:spAutoFit/>
            </a:bodyPr>
            <a:lstStyle/>
            <a:p>
              <a:r>
                <a:rPr lang="en-SG" sz="1400" dirty="0"/>
                <a:t>Partially excited</a:t>
              </a:r>
            </a:p>
          </p:txBody>
        </p:sp>
        <p:sp>
          <p:nvSpPr>
            <p:cNvPr id="18" name="TextBox 17"/>
            <p:cNvSpPr txBox="1"/>
            <p:nvPr/>
          </p:nvSpPr>
          <p:spPr>
            <a:xfrm>
              <a:off x="8257145" y="5982982"/>
              <a:ext cx="1408084" cy="307777"/>
            </a:xfrm>
            <a:prstGeom prst="rect">
              <a:avLst/>
            </a:prstGeom>
            <a:noFill/>
          </p:spPr>
          <p:txBody>
            <a:bodyPr wrap="square" rtlCol="0">
              <a:spAutoFit/>
            </a:bodyPr>
            <a:lstStyle/>
            <a:p>
              <a:r>
                <a:rPr lang="en-SG" sz="1400" dirty="0"/>
                <a:t>Not excited</a:t>
              </a:r>
            </a:p>
          </p:txBody>
        </p:sp>
        <p:sp>
          <p:nvSpPr>
            <p:cNvPr id="19" name="Oval 18"/>
            <p:cNvSpPr/>
            <p:nvPr/>
          </p:nvSpPr>
          <p:spPr>
            <a:xfrm>
              <a:off x="3892424" y="6046870"/>
              <a:ext cx="180000" cy="180000"/>
            </a:xfrm>
            <a:prstGeom prst="ellipse">
              <a:avLst/>
            </a:prstGeom>
            <a:solidFill>
              <a:srgbClr val="FFFF00"/>
            </a:solidFill>
            <a:ln>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0" name="TextBox 19"/>
            <p:cNvSpPr txBox="1"/>
            <p:nvPr/>
          </p:nvSpPr>
          <p:spPr>
            <a:xfrm>
              <a:off x="4033787" y="5981641"/>
              <a:ext cx="766794" cy="310459"/>
            </a:xfrm>
            <a:prstGeom prst="rect">
              <a:avLst/>
            </a:prstGeom>
            <a:noFill/>
          </p:spPr>
          <p:txBody>
            <a:bodyPr wrap="square" rtlCol="0">
              <a:spAutoFit/>
            </a:bodyPr>
            <a:lstStyle/>
            <a:p>
              <a:r>
                <a:rPr lang="en-SG" sz="1400" dirty="0"/>
                <a:t>Photon</a:t>
              </a:r>
            </a:p>
          </p:txBody>
        </p:sp>
      </p:grpSp>
      <p:grpSp>
        <p:nvGrpSpPr>
          <p:cNvPr id="25" name="Group 24"/>
          <p:cNvGrpSpPr/>
          <p:nvPr/>
        </p:nvGrpSpPr>
        <p:grpSpPr>
          <a:xfrm>
            <a:off x="838200" y="4046620"/>
            <a:ext cx="5187681" cy="645664"/>
            <a:chOff x="854191" y="4226007"/>
            <a:chExt cx="5187681" cy="645664"/>
          </a:xfrm>
        </p:grpSpPr>
        <p:sp>
          <p:nvSpPr>
            <p:cNvPr id="21" name="TextBox 20"/>
            <p:cNvSpPr txBox="1"/>
            <p:nvPr/>
          </p:nvSpPr>
          <p:spPr>
            <a:xfrm>
              <a:off x="4664360" y="4309086"/>
              <a:ext cx="1377512" cy="338554"/>
            </a:xfrm>
            <a:prstGeom prst="rect">
              <a:avLst/>
            </a:prstGeom>
            <a:noFill/>
          </p:spPr>
          <p:txBody>
            <a:bodyPr wrap="square" rtlCol="0">
              <a:spAutoFit/>
            </a:bodyPr>
            <a:lstStyle/>
            <a:p>
              <a:pPr algn="ctr"/>
              <a:r>
                <a:rPr lang="en-SG" sz="1600" i="1" dirty="0"/>
                <a:t>Charring here</a:t>
              </a:r>
            </a:p>
          </p:txBody>
        </p:sp>
        <p:sp>
          <p:nvSpPr>
            <p:cNvPr id="22" name="TextBox 21"/>
            <p:cNvSpPr txBox="1"/>
            <p:nvPr/>
          </p:nvSpPr>
          <p:spPr>
            <a:xfrm>
              <a:off x="854191" y="4309086"/>
              <a:ext cx="1377512" cy="338554"/>
            </a:xfrm>
            <a:prstGeom prst="rect">
              <a:avLst/>
            </a:prstGeom>
            <a:noFill/>
          </p:spPr>
          <p:txBody>
            <a:bodyPr wrap="square" rtlCol="0">
              <a:spAutoFit/>
            </a:bodyPr>
            <a:lstStyle/>
            <a:p>
              <a:pPr algn="ctr"/>
              <a:r>
                <a:rPr lang="en-SG" sz="1600" i="1" dirty="0"/>
                <a:t>Charring here</a:t>
              </a:r>
            </a:p>
          </p:txBody>
        </p:sp>
        <p:sp>
          <p:nvSpPr>
            <p:cNvPr id="23" name="Arc 22"/>
            <p:cNvSpPr/>
            <p:nvPr/>
          </p:nvSpPr>
          <p:spPr>
            <a:xfrm>
              <a:off x="4472362" y="4226007"/>
              <a:ext cx="668740" cy="641444"/>
            </a:xfrm>
            <a:prstGeom prst="arc">
              <a:avLst>
                <a:gd name="adj1" fmla="val 11443818"/>
                <a:gd name="adj2" fmla="val 19079342"/>
              </a:avLst>
            </a:prstGeom>
            <a:ln>
              <a:solidFill>
                <a:schemeClr val="tx1"/>
              </a:solidFill>
              <a:headEnd type="triangle"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a:p>
          </p:txBody>
        </p:sp>
        <p:sp>
          <p:nvSpPr>
            <p:cNvPr id="24" name="Arc 23"/>
            <p:cNvSpPr/>
            <p:nvPr/>
          </p:nvSpPr>
          <p:spPr>
            <a:xfrm flipH="1">
              <a:off x="1731032" y="4230227"/>
              <a:ext cx="668740" cy="641444"/>
            </a:xfrm>
            <a:prstGeom prst="arc">
              <a:avLst>
                <a:gd name="adj1" fmla="val 11443818"/>
                <a:gd name="adj2" fmla="val 19079342"/>
              </a:avLst>
            </a:prstGeom>
            <a:ln>
              <a:solidFill>
                <a:schemeClr val="tx1"/>
              </a:solidFill>
              <a:headEnd type="triangle"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a:p>
          </p:txBody>
        </p:sp>
      </p:grpSp>
      <p:sp>
        <p:nvSpPr>
          <p:cNvPr id="26" name="TextBox 25"/>
          <p:cNvSpPr txBox="1"/>
          <p:nvPr/>
        </p:nvSpPr>
        <p:spPr>
          <a:xfrm>
            <a:off x="6867577" y="5184280"/>
            <a:ext cx="3948753" cy="64633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just"/>
            <a:r>
              <a:rPr lang="en-SG" dirty="0"/>
              <a:t>Char residue is left on the surface of the side that is not cut</a:t>
            </a:r>
          </a:p>
        </p:txBody>
      </p:sp>
    </p:spTree>
    <p:extLst>
      <p:ext uri="{BB962C8B-B14F-4D97-AF65-F5344CB8AC3E}">
        <p14:creationId xmlns:p14="http://schemas.microsoft.com/office/powerpoint/2010/main" val="3213816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SG" dirty="0">
                <a:latin typeface="Arial Black" panose="020B0A04020102020204" pitchFamily="34" charset="0"/>
              </a:rPr>
              <a:t>Why</a:t>
            </a:r>
            <a:r>
              <a:rPr lang="en-SG" dirty="0"/>
              <a:t> does it happen?</a:t>
            </a:r>
          </a:p>
        </p:txBody>
      </p:sp>
      <p:sp>
        <p:nvSpPr>
          <p:cNvPr id="3" name="Content Placeholder 2"/>
          <p:cNvSpPr>
            <a:spLocks noGrp="1"/>
          </p:cNvSpPr>
          <p:nvPr>
            <p:ph idx="1"/>
          </p:nvPr>
        </p:nvSpPr>
        <p:spPr/>
        <p:txBody>
          <a:bodyPr/>
          <a:lstStyle/>
          <a:p>
            <a:pPr marL="0" indent="0" algn="just">
              <a:buNone/>
            </a:pPr>
            <a:r>
              <a:rPr lang="en-SG" dirty="0"/>
              <a:t>Heat accumulates because the material is </a:t>
            </a:r>
            <a:r>
              <a:rPr lang="en-SG" b="1" i="1" dirty="0"/>
              <a:t>unable to conduct the heat away from the cutting site </a:t>
            </a:r>
            <a:r>
              <a:rPr lang="en-SG" dirty="0"/>
              <a:t>faster than it receives</a:t>
            </a:r>
          </a:p>
        </p:txBody>
      </p:sp>
      <p:sp>
        <p:nvSpPr>
          <p:cNvPr id="5" name="Footer Placeholder 4"/>
          <p:cNvSpPr>
            <a:spLocks noGrp="1"/>
          </p:cNvSpPr>
          <p:nvPr>
            <p:ph type="ftr" sz="quarter" idx="11"/>
          </p:nvPr>
        </p:nvSpPr>
        <p:spPr/>
        <p:txBody>
          <a:bodyPr/>
          <a:lstStyle/>
          <a:p>
            <a:r>
              <a:rPr lang="en-SG"/>
              <a:t>Getech Automation Pte Ltd</a:t>
            </a:r>
          </a:p>
        </p:txBody>
      </p:sp>
      <p:sp>
        <p:nvSpPr>
          <p:cNvPr id="6" name="Slide Number Placeholder 5"/>
          <p:cNvSpPr>
            <a:spLocks noGrp="1"/>
          </p:cNvSpPr>
          <p:nvPr>
            <p:ph type="sldNum" sz="quarter" idx="12"/>
          </p:nvPr>
        </p:nvSpPr>
        <p:spPr/>
        <p:txBody>
          <a:bodyPr/>
          <a:lstStyle/>
          <a:p>
            <a:fld id="{5F789F11-8FA2-4694-9B2E-79993A92E40D}" type="slidenum">
              <a:rPr lang="en-SG" smtClean="0"/>
              <a:pPr/>
              <a:t>17</a:t>
            </a:fld>
            <a:endParaRPr lang="en-SG"/>
          </a:p>
        </p:txBody>
      </p:sp>
      <p:grpSp>
        <p:nvGrpSpPr>
          <p:cNvPr id="19" name="Group 18"/>
          <p:cNvGrpSpPr/>
          <p:nvPr/>
        </p:nvGrpSpPr>
        <p:grpSpPr>
          <a:xfrm>
            <a:off x="2985752" y="2820325"/>
            <a:ext cx="6220496" cy="3536025"/>
            <a:chOff x="5137729" y="2820325"/>
            <a:chExt cx="6220496" cy="3536025"/>
          </a:xfrm>
          <a:effectLst/>
        </p:grpSpPr>
        <p:graphicFrame>
          <p:nvGraphicFramePr>
            <p:cNvPr id="8" name="Chart 7"/>
            <p:cNvGraphicFramePr>
              <a:graphicFrameLocks noChangeAspect="1"/>
            </p:cNvGraphicFramePr>
            <p:nvPr>
              <p:extLst>
                <p:ext uri="{D42A27DB-BD31-4B8C-83A1-F6EECF244321}">
                  <p14:modId xmlns:p14="http://schemas.microsoft.com/office/powerpoint/2010/main" val="2856296798"/>
                </p:ext>
              </p:extLst>
            </p:nvPr>
          </p:nvGraphicFramePr>
          <p:xfrm>
            <a:off x="5137729" y="2820325"/>
            <a:ext cx="6220496" cy="3536025"/>
          </p:xfrm>
          <a:graphic>
            <a:graphicData uri="http://schemas.openxmlformats.org/drawingml/2006/chart">
              <c:chart xmlns:c="http://schemas.openxmlformats.org/drawingml/2006/chart" xmlns:r="http://schemas.openxmlformats.org/officeDocument/2006/relationships" r:id="rId3"/>
            </a:graphicData>
          </a:graphic>
        </p:graphicFrame>
        <p:grpSp>
          <p:nvGrpSpPr>
            <p:cNvPr id="18" name="Group 17"/>
            <p:cNvGrpSpPr/>
            <p:nvPr/>
          </p:nvGrpSpPr>
          <p:grpSpPr>
            <a:xfrm>
              <a:off x="5137729" y="3402482"/>
              <a:ext cx="3046689" cy="2212707"/>
              <a:chOff x="5137729" y="3402482"/>
              <a:chExt cx="3046689" cy="2212707"/>
            </a:xfrm>
          </p:grpSpPr>
          <p:sp>
            <p:nvSpPr>
              <p:cNvPr id="9" name="TextBox 8"/>
              <p:cNvSpPr txBox="1"/>
              <p:nvPr/>
            </p:nvSpPr>
            <p:spPr>
              <a:xfrm>
                <a:off x="5139302" y="3402482"/>
                <a:ext cx="1231200" cy="369332"/>
              </a:xfrm>
              <a:prstGeom prst="rect">
                <a:avLst/>
              </a:prstGeom>
              <a:noFill/>
            </p:spPr>
            <p:txBody>
              <a:bodyPr wrap="square" rtlCol="0">
                <a:spAutoFit/>
              </a:bodyPr>
              <a:lstStyle/>
              <a:p>
                <a:pPr algn="r"/>
                <a:r>
                  <a:rPr lang="en-SG" i="1" dirty="0"/>
                  <a:t>SS 310</a:t>
                </a:r>
              </a:p>
            </p:txBody>
          </p:sp>
          <p:sp>
            <p:nvSpPr>
              <p:cNvPr id="4" name="TextBox 3"/>
              <p:cNvSpPr txBox="1"/>
              <p:nvPr/>
            </p:nvSpPr>
            <p:spPr>
              <a:xfrm>
                <a:off x="5139302" y="3859461"/>
                <a:ext cx="1231200" cy="369332"/>
              </a:xfrm>
              <a:prstGeom prst="rect">
                <a:avLst/>
              </a:prstGeom>
              <a:noFill/>
            </p:spPr>
            <p:txBody>
              <a:bodyPr wrap="square" rtlCol="0">
                <a:spAutoFit/>
              </a:bodyPr>
              <a:lstStyle/>
              <a:p>
                <a:pPr algn="r"/>
                <a:r>
                  <a:rPr lang="en-SG" i="1" dirty="0"/>
                  <a:t>E-glass</a:t>
                </a:r>
              </a:p>
            </p:txBody>
          </p:sp>
          <p:sp>
            <p:nvSpPr>
              <p:cNvPr id="10" name="TextBox 9"/>
              <p:cNvSpPr txBox="1"/>
              <p:nvPr/>
            </p:nvSpPr>
            <p:spPr>
              <a:xfrm>
                <a:off x="5137729" y="4316440"/>
                <a:ext cx="1232773" cy="369332"/>
              </a:xfrm>
              <a:prstGeom prst="rect">
                <a:avLst/>
              </a:prstGeom>
              <a:noFill/>
            </p:spPr>
            <p:txBody>
              <a:bodyPr wrap="none" rtlCol="0">
                <a:spAutoFit/>
              </a:bodyPr>
              <a:lstStyle/>
              <a:p>
                <a:pPr algn="r"/>
                <a:r>
                  <a:rPr lang="en-SG" i="1" dirty="0"/>
                  <a:t>Epoxy resin</a:t>
                </a:r>
              </a:p>
            </p:txBody>
          </p:sp>
          <p:sp>
            <p:nvSpPr>
              <p:cNvPr id="11" name="TextBox 10"/>
              <p:cNvSpPr txBox="1"/>
              <p:nvPr/>
            </p:nvSpPr>
            <p:spPr>
              <a:xfrm>
                <a:off x="5139302" y="4773418"/>
                <a:ext cx="1231200" cy="369332"/>
              </a:xfrm>
              <a:prstGeom prst="rect">
                <a:avLst/>
              </a:prstGeom>
              <a:noFill/>
            </p:spPr>
            <p:txBody>
              <a:bodyPr wrap="square" rtlCol="0">
                <a:spAutoFit/>
              </a:bodyPr>
              <a:lstStyle/>
              <a:p>
                <a:pPr algn="r"/>
                <a:r>
                  <a:rPr lang="en-SG" i="1" dirty="0"/>
                  <a:t>FR4</a:t>
                </a:r>
              </a:p>
            </p:txBody>
          </p:sp>
          <p:cxnSp>
            <p:nvCxnSpPr>
              <p:cNvPr id="13" name="Straight Connector 12"/>
              <p:cNvCxnSpPr/>
              <p:nvPr/>
            </p:nvCxnSpPr>
            <p:spPr>
              <a:xfrm>
                <a:off x="6735482" y="5193553"/>
                <a:ext cx="169" cy="42163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Line Callout 2 16"/>
              <p:cNvSpPr/>
              <p:nvPr/>
            </p:nvSpPr>
            <p:spPr>
              <a:xfrm>
                <a:off x="7205196" y="5255994"/>
                <a:ext cx="979222" cy="296753"/>
              </a:xfrm>
              <a:prstGeom prst="borderCallout2">
                <a:avLst>
                  <a:gd name="adj1" fmla="val 44428"/>
                  <a:gd name="adj2" fmla="val 529"/>
                  <a:gd name="adj3" fmla="val 46568"/>
                  <a:gd name="adj4" fmla="val -16666"/>
                  <a:gd name="adj5" fmla="val 112500"/>
                  <a:gd name="adj6" fmla="val -46667"/>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≈3.41x10</a:t>
                </a:r>
                <a:r>
                  <a:rPr lang="en-SG" sz="1400" baseline="30000" dirty="0">
                    <a:solidFill>
                      <a:schemeClr val="tx1"/>
                    </a:solidFill>
                  </a:rPr>
                  <a:t>-7</a:t>
                </a:r>
                <a:endParaRPr lang="en-SG" sz="1400" dirty="0">
                  <a:solidFill>
                    <a:schemeClr val="tx1"/>
                  </a:solidFill>
                </a:endParaRPr>
              </a:p>
            </p:txBody>
          </p:sp>
        </p:grpSp>
      </p:grpSp>
      <p:sp>
        <p:nvSpPr>
          <p:cNvPr id="20" name="Rectangle 19"/>
          <p:cNvSpPr/>
          <p:nvPr/>
        </p:nvSpPr>
        <p:spPr>
          <a:xfrm>
            <a:off x="2985752" y="6048573"/>
            <a:ext cx="2929328" cy="307777"/>
          </a:xfrm>
          <a:prstGeom prst="rect">
            <a:avLst/>
          </a:prstGeom>
        </p:spPr>
        <p:txBody>
          <a:bodyPr wrap="square">
            <a:spAutoFit/>
          </a:bodyPr>
          <a:lstStyle/>
          <a:p>
            <a:pPr algn="ctr"/>
            <a:r>
              <a:rPr lang="en-SG" sz="1400" i="1" dirty="0">
                <a:hlinkClick r:id="rId4"/>
              </a:rPr>
              <a:t>http://www.matweb.com/index.aspx</a:t>
            </a:r>
            <a:r>
              <a:rPr lang="en-SG" sz="1400" i="1" dirty="0"/>
              <a:t> </a:t>
            </a:r>
          </a:p>
        </p:txBody>
      </p:sp>
    </p:spTree>
    <p:extLst>
      <p:ext uri="{BB962C8B-B14F-4D97-AF65-F5344CB8AC3E}">
        <p14:creationId xmlns:p14="http://schemas.microsoft.com/office/powerpoint/2010/main" val="2941482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SG" dirty="0"/>
              <a:t>How do we </a:t>
            </a:r>
            <a:r>
              <a:rPr lang="en-SG" dirty="0">
                <a:latin typeface="Arial Black" panose="020B0A04020102020204" pitchFamily="34" charset="0"/>
              </a:rPr>
              <a:t>reduce</a:t>
            </a:r>
            <a:r>
              <a:rPr lang="en-SG" dirty="0"/>
              <a:t> heat accumulation?</a:t>
            </a:r>
          </a:p>
        </p:txBody>
      </p:sp>
      <p:sp>
        <p:nvSpPr>
          <p:cNvPr id="4" name="Footer Placeholder 3"/>
          <p:cNvSpPr>
            <a:spLocks noGrp="1"/>
          </p:cNvSpPr>
          <p:nvPr>
            <p:ph type="ftr" sz="quarter" idx="11"/>
          </p:nvPr>
        </p:nvSpPr>
        <p:spPr/>
        <p:txBody>
          <a:bodyPr/>
          <a:lstStyle/>
          <a:p>
            <a:r>
              <a:rPr lang="en-SG"/>
              <a:t>Getech Automation Pte Ltd</a:t>
            </a:r>
          </a:p>
        </p:txBody>
      </p:sp>
      <p:sp>
        <p:nvSpPr>
          <p:cNvPr id="5" name="Slide Number Placeholder 4"/>
          <p:cNvSpPr>
            <a:spLocks noGrp="1"/>
          </p:cNvSpPr>
          <p:nvPr>
            <p:ph type="sldNum" sz="quarter" idx="12"/>
          </p:nvPr>
        </p:nvSpPr>
        <p:spPr/>
        <p:txBody>
          <a:bodyPr/>
          <a:lstStyle/>
          <a:p>
            <a:fld id="{5F789F11-8FA2-4694-9B2E-79993A92E40D}" type="slidenum">
              <a:rPr lang="en-SG" smtClean="0"/>
              <a:pPr/>
              <a:t>18</a:t>
            </a:fld>
            <a:endParaRPr lang="en-SG"/>
          </a:p>
        </p:txBody>
      </p:sp>
      <p:graphicFrame>
        <p:nvGraphicFramePr>
          <p:cNvPr id="7" name="Chart 6"/>
          <p:cNvGraphicFramePr>
            <a:graphicFrameLocks noChangeAspect="1"/>
          </p:cNvGraphicFramePr>
          <p:nvPr>
            <p:extLst>
              <p:ext uri="{D42A27DB-BD31-4B8C-83A1-F6EECF244321}">
                <p14:modId xmlns:p14="http://schemas.microsoft.com/office/powerpoint/2010/main" val="3804488912"/>
              </p:ext>
            </p:extLst>
          </p:nvPr>
        </p:nvGraphicFramePr>
        <p:xfrm>
          <a:off x="5262093" y="1813981"/>
          <a:ext cx="5782614" cy="4022318"/>
        </p:xfrm>
        <a:graphic>
          <a:graphicData uri="http://schemas.openxmlformats.org/drawingml/2006/chart">
            <c:chart xmlns:c="http://schemas.openxmlformats.org/drawingml/2006/chart" xmlns:r="http://schemas.openxmlformats.org/officeDocument/2006/relationships" r:id="rId4"/>
          </a:graphicData>
        </a:graphic>
      </p:graphicFrame>
      <p:grpSp>
        <p:nvGrpSpPr>
          <p:cNvPr id="28" name="Group 27"/>
          <p:cNvGrpSpPr/>
          <p:nvPr/>
        </p:nvGrpSpPr>
        <p:grpSpPr>
          <a:xfrm>
            <a:off x="2397191" y="1813059"/>
            <a:ext cx="2630822" cy="2789530"/>
            <a:chOff x="1526436" y="1690688"/>
            <a:chExt cx="2630822" cy="2789530"/>
          </a:xfrm>
        </p:grpSpPr>
        <p:pic>
          <p:nvPicPr>
            <p:cNvPr id="10" name="Picture 9"/>
            <p:cNvPicPr/>
            <p:nvPr/>
          </p:nvPicPr>
          <p:blipFill rotWithShape="1">
            <a:blip r:embed="rId5" cstate="screen">
              <a:extLst>
                <a:ext uri="{28A0092B-C50C-407E-A947-70E740481C1C}">
                  <a14:useLocalDpi xmlns:a14="http://schemas.microsoft.com/office/drawing/2010/main"/>
                </a:ext>
              </a:extLst>
            </a:blip>
            <a:srcRect/>
            <a:stretch/>
          </p:blipFill>
          <p:spPr bwMode="auto">
            <a:xfrm rot="5400000">
              <a:off x="1387754" y="1829372"/>
              <a:ext cx="2789530" cy="2512162"/>
            </a:xfrm>
            <a:prstGeom prst="rect">
              <a:avLst/>
            </a:prstGeom>
            <a:ln>
              <a:noFill/>
            </a:ln>
            <a:extLst>
              <a:ext uri="{53640926-AAD7-44D8-BBD7-CCE9431645EC}">
                <a14:shadowObscured xmlns:a14="http://schemas.microsoft.com/office/drawing/2010/main"/>
              </a:ext>
            </a:extLst>
          </p:spPr>
        </p:pic>
        <p:sp>
          <p:nvSpPr>
            <p:cNvPr id="11" name="Text Box 2"/>
            <p:cNvSpPr txBox="1">
              <a:spLocks noChangeArrowheads="1"/>
            </p:cNvSpPr>
            <p:nvPr/>
          </p:nvSpPr>
          <p:spPr bwMode="auto">
            <a:xfrm>
              <a:off x="1526436" y="2909899"/>
              <a:ext cx="923925" cy="606033"/>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SG" sz="1600" b="1" dirty="0">
                  <a:solidFill>
                    <a:srgbClr val="FFFFFF"/>
                  </a:solidFill>
                  <a:effectLst/>
                  <a:latin typeface="Calibri" panose="020F0502020204030204" pitchFamily="34" charset="0"/>
                  <a:ea typeface="MS Mincho"/>
                  <a:cs typeface="Times New Roman" panose="02020603050405020304" pitchFamily="18" charset="0"/>
                </a:rPr>
                <a:t>Thermal camera</a:t>
              </a:r>
              <a:endParaRPr lang="en-SG" sz="1600" b="1" dirty="0">
                <a:effectLst/>
                <a:latin typeface="Calibri" panose="020F0502020204030204" pitchFamily="34" charset="0"/>
                <a:ea typeface="MS Mincho"/>
                <a:cs typeface="Times New Roman" panose="02020603050405020304" pitchFamily="18" charset="0"/>
              </a:endParaRPr>
            </a:p>
          </p:txBody>
        </p:sp>
        <p:sp>
          <p:nvSpPr>
            <p:cNvPr id="12" name="Text Box 2"/>
            <p:cNvSpPr txBox="1">
              <a:spLocks noChangeArrowheads="1"/>
            </p:cNvSpPr>
            <p:nvPr/>
          </p:nvSpPr>
          <p:spPr bwMode="auto">
            <a:xfrm>
              <a:off x="2782518" y="2526462"/>
              <a:ext cx="923925" cy="316103"/>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SG" sz="1400" b="1" dirty="0">
                  <a:solidFill>
                    <a:srgbClr val="FFFFFF"/>
                  </a:solidFill>
                  <a:effectLst/>
                  <a:latin typeface="Calibri" panose="020F0502020204030204" pitchFamily="34" charset="0"/>
                  <a:ea typeface="MS Mincho"/>
                  <a:cs typeface="Times New Roman" panose="02020603050405020304" pitchFamily="18" charset="0"/>
                </a:rPr>
                <a:t>Laser</a:t>
              </a:r>
              <a:endParaRPr lang="en-SG" sz="1400" b="1" dirty="0">
                <a:effectLst/>
                <a:latin typeface="Calibri" panose="020F0502020204030204" pitchFamily="34" charset="0"/>
                <a:ea typeface="MS Mincho"/>
                <a:cs typeface="Times New Roman" panose="02020603050405020304" pitchFamily="18" charset="0"/>
              </a:endParaRPr>
            </a:p>
          </p:txBody>
        </p:sp>
        <p:sp>
          <p:nvSpPr>
            <p:cNvPr id="13" name="Text Box 2"/>
            <p:cNvSpPr txBox="1">
              <a:spLocks noChangeArrowheads="1"/>
            </p:cNvSpPr>
            <p:nvPr/>
          </p:nvSpPr>
          <p:spPr bwMode="auto">
            <a:xfrm>
              <a:off x="3162422" y="3847752"/>
              <a:ext cx="994836" cy="485775"/>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SG" sz="1400" b="1" dirty="0">
                  <a:solidFill>
                    <a:srgbClr val="FFFFFF"/>
                  </a:solidFill>
                  <a:effectLst/>
                  <a:latin typeface="Calibri" panose="020F0502020204030204" pitchFamily="34" charset="0"/>
                  <a:ea typeface="MS Mincho"/>
                  <a:cs typeface="Times New Roman" panose="02020603050405020304" pitchFamily="18" charset="0"/>
                </a:rPr>
                <a:t>FR4 sample</a:t>
              </a:r>
              <a:endParaRPr lang="en-SG" sz="1400" b="1" dirty="0">
                <a:effectLst/>
                <a:latin typeface="Calibri" panose="020F0502020204030204" pitchFamily="34" charset="0"/>
                <a:ea typeface="MS Mincho"/>
                <a:cs typeface="Times New Roman" panose="02020603050405020304" pitchFamily="18" charset="0"/>
              </a:endParaRPr>
            </a:p>
          </p:txBody>
        </p:sp>
      </p:grpSp>
      <p:grpSp>
        <p:nvGrpSpPr>
          <p:cNvPr id="14" name="Group 13"/>
          <p:cNvGrpSpPr/>
          <p:nvPr/>
        </p:nvGrpSpPr>
        <p:grpSpPr>
          <a:xfrm>
            <a:off x="851079" y="3643104"/>
            <a:ext cx="1409700" cy="959485"/>
            <a:chOff x="0" y="0"/>
            <a:chExt cx="1409700" cy="960089"/>
          </a:xfrm>
        </p:grpSpPr>
        <p:sp>
          <p:nvSpPr>
            <p:cNvPr id="15" name="Rectangle 14"/>
            <p:cNvSpPr/>
            <p:nvPr/>
          </p:nvSpPr>
          <p:spPr>
            <a:xfrm>
              <a:off x="219075" y="0"/>
              <a:ext cx="971550" cy="6091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SG"/>
            </a:p>
          </p:txBody>
        </p:sp>
        <p:sp>
          <p:nvSpPr>
            <p:cNvPr id="16" name="Rectangle 15"/>
            <p:cNvSpPr>
              <a:spLocks noChangeAspect="1"/>
            </p:cNvSpPr>
            <p:nvPr/>
          </p:nvSpPr>
          <p:spPr>
            <a:xfrm>
              <a:off x="304800" y="95250"/>
              <a:ext cx="795600" cy="42811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SG"/>
            </a:p>
          </p:txBody>
        </p:sp>
        <p:sp>
          <p:nvSpPr>
            <p:cNvPr id="17" name="Trapezoid 16"/>
            <p:cNvSpPr/>
            <p:nvPr/>
          </p:nvSpPr>
          <p:spPr>
            <a:xfrm>
              <a:off x="0" y="619125"/>
              <a:ext cx="1409700" cy="285561"/>
            </a:xfrm>
            <a:prstGeom prst="trapezoid">
              <a:avLst>
                <a:gd name="adj" fmla="val 75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SG"/>
            </a:p>
          </p:txBody>
        </p:sp>
        <p:sp>
          <p:nvSpPr>
            <p:cNvPr id="18" name="Rectangle 17"/>
            <p:cNvSpPr/>
            <p:nvPr/>
          </p:nvSpPr>
          <p:spPr>
            <a:xfrm>
              <a:off x="0" y="914400"/>
              <a:ext cx="1409700" cy="456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SG"/>
            </a:p>
          </p:txBody>
        </p:sp>
        <p:sp>
          <p:nvSpPr>
            <p:cNvPr id="19" name="Trapezoid 18"/>
            <p:cNvSpPr>
              <a:spLocks noChangeAspect="1"/>
            </p:cNvSpPr>
            <p:nvPr/>
          </p:nvSpPr>
          <p:spPr>
            <a:xfrm>
              <a:off x="123825" y="657225"/>
              <a:ext cx="1162050" cy="201467"/>
            </a:xfrm>
            <a:prstGeom prst="trapezoid">
              <a:avLst>
                <a:gd name="adj" fmla="val 75000"/>
              </a:avLst>
            </a:prstGeom>
            <a:pattFill prst="ltHorz">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SG"/>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850" y="123825"/>
              <a:ext cx="376555" cy="379095"/>
            </a:xfrm>
            <a:prstGeom prst="rect">
              <a:avLst/>
            </a:prstGeom>
          </p:spPr>
        </p:pic>
        <p:pic>
          <p:nvPicPr>
            <p:cNvPr id="21" name="Picture 20"/>
            <p:cNvPicPr>
              <a:picLocks noChangeAspect="1"/>
            </p:cNvPicPr>
            <p:nvPr/>
          </p:nvPicPr>
          <p:blipFill rotWithShape="1">
            <a:blip r:embed="rId7" cstate="print">
              <a:extLst>
                <a:ext uri="{28A0092B-C50C-407E-A947-70E740481C1C}">
                  <a14:useLocalDpi xmlns:a14="http://schemas.microsoft.com/office/drawing/2010/main" val="0"/>
                </a:ext>
              </a:extLst>
            </a:blip>
            <a:srcRect l="26560" t="22788" r="21981" b="26361"/>
            <a:stretch/>
          </p:blipFill>
          <p:spPr bwMode="auto">
            <a:xfrm>
              <a:off x="352425" y="152400"/>
              <a:ext cx="356235" cy="345440"/>
            </a:xfrm>
            <a:prstGeom prst="rect">
              <a:avLst/>
            </a:prstGeom>
            <a:ln>
              <a:noFill/>
            </a:ln>
            <a:extLst>
              <a:ext uri="{53640926-AAD7-44D8-BBD7-CCE9431645EC}">
                <a14:shadowObscured xmlns:a14="http://schemas.microsoft.com/office/drawing/2010/main"/>
              </a:ext>
            </a:extLst>
          </p:spPr>
        </p:pic>
      </p:grpSp>
      <p:cxnSp>
        <p:nvCxnSpPr>
          <p:cNvPr id="23" name="Elbow Connector 22"/>
          <p:cNvCxnSpPr>
            <a:stCxn id="10" idx="2"/>
            <a:endCxn id="17" idx="1"/>
          </p:cNvCxnSpPr>
          <p:nvPr/>
        </p:nvCxnSpPr>
        <p:spPr>
          <a:xfrm rot="10800000" flipV="1">
            <a:off x="958097" y="3207823"/>
            <a:ext cx="1439096" cy="1196707"/>
          </a:xfrm>
          <a:prstGeom prst="bentConnector3">
            <a:avLst>
              <a:gd name="adj1" fmla="val 123321"/>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960" y="5041367"/>
            <a:ext cx="2271370" cy="850392"/>
          </a:xfrm>
          <a:prstGeom prst="rect">
            <a:avLst/>
          </a:prstGeom>
        </p:spPr>
      </p:pic>
      <p:graphicFrame>
        <p:nvGraphicFramePr>
          <p:cNvPr id="31" name="Object 30"/>
          <p:cNvGraphicFramePr>
            <a:graphicFrameLocks noChangeAspect="1"/>
          </p:cNvGraphicFramePr>
          <p:nvPr>
            <p:extLst>
              <p:ext uri="{D42A27DB-BD31-4B8C-83A1-F6EECF244321}">
                <p14:modId xmlns:p14="http://schemas.microsoft.com/office/powerpoint/2010/main" val="2537116961"/>
              </p:ext>
            </p:extLst>
          </p:nvPr>
        </p:nvGraphicFramePr>
        <p:xfrm>
          <a:off x="2860955" y="5232459"/>
          <a:ext cx="2048400" cy="467280"/>
        </p:xfrm>
        <a:graphic>
          <a:graphicData uri="http://schemas.openxmlformats.org/presentationml/2006/ole">
            <mc:AlternateContent xmlns:mc="http://schemas.openxmlformats.org/markup-compatibility/2006">
              <mc:Choice xmlns:v="urn:schemas-microsoft-com:vml" Requires="v">
                <p:oleObj spid="_x0000_s1026" name="Picture" r:id="rId9" imgW="2048400" imgH="467280" progId="Word.Picture.8">
                  <p:embed/>
                </p:oleObj>
              </mc:Choice>
              <mc:Fallback>
                <p:oleObj name="Picture" r:id="rId9" imgW="2048400" imgH="467280" progId="Word.Picture.8">
                  <p:embed/>
                  <p:pic>
                    <p:nvPicPr>
                      <p:cNvPr id="31" name="Object 30"/>
                      <p:cNvPicPr>
                        <a:picLocks noChangeAspect="1" noChangeArrowheads="1"/>
                      </p:cNvPicPr>
                      <p:nvPr/>
                    </p:nvPicPr>
                    <p:blipFill>
                      <a:blip r:embed="rId10"/>
                      <a:srcRect/>
                      <a:stretch>
                        <a:fillRect/>
                      </a:stretch>
                    </p:blipFill>
                    <p:spPr bwMode="auto">
                      <a:xfrm>
                        <a:off x="2860955" y="5232459"/>
                        <a:ext cx="2048400" cy="467280"/>
                      </a:xfrm>
                      <a:prstGeom prst="rect">
                        <a:avLst/>
                      </a:prstGeom>
                      <a:noFill/>
                      <a:extLst/>
                    </p:spPr>
                  </p:pic>
                </p:oleObj>
              </mc:Fallback>
            </mc:AlternateContent>
          </a:graphicData>
        </a:graphic>
      </p:graphicFrame>
      <p:sp>
        <p:nvSpPr>
          <p:cNvPr id="32" name="TextBox 31"/>
          <p:cNvSpPr txBox="1"/>
          <p:nvPr/>
        </p:nvSpPr>
        <p:spPr>
          <a:xfrm>
            <a:off x="0" y="6527880"/>
            <a:ext cx="4650590" cy="307777"/>
          </a:xfrm>
          <a:prstGeom prst="rect">
            <a:avLst/>
          </a:prstGeom>
          <a:noFill/>
        </p:spPr>
        <p:txBody>
          <a:bodyPr wrap="square" rtlCol="0">
            <a:spAutoFit/>
          </a:bodyPr>
          <a:lstStyle/>
          <a:p>
            <a:pPr algn="just"/>
            <a:r>
              <a:rPr lang="en-SG" sz="1400" i="1" dirty="0"/>
              <a:t>Temperature data collection and analysis courtesy of SIMTech</a:t>
            </a:r>
          </a:p>
        </p:txBody>
      </p:sp>
    </p:spTree>
    <p:extLst>
      <p:ext uri="{BB962C8B-B14F-4D97-AF65-F5344CB8AC3E}">
        <p14:creationId xmlns:p14="http://schemas.microsoft.com/office/powerpoint/2010/main" val="4083872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ight Arrow 20"/>
          <p:cNvSpPr/>
          <p:nvPr/>
        </p:nvSpPr>
        <p:spPr>
          <a:xfrm>
            <a:off x="2227494" y="4980776"/>
            <a:ext cx="3162667" cy="504000"/>
          </a:xfrm>
          <a:prstGeom prst="rightArrow">
            <a:avLst/>
          </a:prstGeom>
          <a:solidFill>
            <a:schemeClr val="accent1">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2" name="Right Arrow 21"/>
          <p:cNvSpPr/>
          <p:nvPr/>
        </p:nvSpPr>
        <p:spPr>
          <a:xfrm>
            <a:off x="6990517" y="4992031"/>
            <a:ext cx="3241314" cy="504000"/>
          </a:xfrm>
          <a:prstGeom prst="rightArrow">
            <a:avLst/>
          </a:prstGeom>
          <a:solidFill>
            <a:schemeClr val="accent1">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8" name="Right Arrow 17"/>
          <p:cNvSpPr/>
          <p:nvPr/>
        </p:nvSpPr>
        <p:spPr>
          <a:xfrm>
            <a:off x="695459" y="4980776"/>
            <a:ext cx="1464154" cy="504000"/>
          </a:xfrm>
          <a:prstGeom prst="rightArrow">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9" name="Right Arrow 18"/>
          <p:cNvSpPr/>
          <p:nvPr/>
        </p:nvSpPr>
        <p:spPr>
          <a:xfrm>
            <a:off x="5460901" y="4980776"/>
            <a:ext cx="1464154" cy="504000"/>
          </a:xfrm>
          <a:prstGeom prst="rightArrow">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0" name="Right Arrow 19"/>
          <p:cNvSpPr/>
          <p:nvPr/>
        </p:nvSpPr>
        <p:spPr>
          <a:xfrm>
            <a:off x="10298508" y="4980776"/>
            <a:ext cx="1464154" cy="504000"/>
          </a:xfrm>
          <a:prstGeom prst="rightArrow">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 name="Title 1"/>
          <p:cNvSpPr>
            <a:spLocks noGrp="1"/>
          </p:cNvSpPr>
          <p:nvPr>
            <p:ph type="title"/>
          </p:nvPr>
        </p:nvSpPr>
        <p:spPr/>
        <p:txBody>
          <a:bodyPr/>
          <a:lstStyle/>
          <a:p>
            <a:r>
              <a:rPr lang="en-SG" dirty="0"/>
              <a:t>Reduce the                                                </a:t>
            </a:r>
            <a:r>
              <a:rPr lang="en-SG" dirty="0">
                <a:latin typeface="Arial Black" panose="020B0A04020102020204" pitchFamily="34" charset="0"/>
              </a:rPr>
              <a:t>laser-material interaction time</a:t>
            </a:r>
            <a:r>
              <a:rPr lang="en-SG" dirty="0"/>
              <a:t> – 1 </a:t>
            </a:r>
          </a:p>
        </p:txBody>
      </p:sp>
      <p:sp>
        <p:nvSpPr>
          <p:cNvPr id="3" name="Content Placeholder 2"/>
          <p:cNvSpPr>
            <a:spLocks noGrp="1"/>
          </p:cNvSpPr>
          <p:nvPr>
            <p:ph idx="1"/>
          </p:nvPr>
        </p:nvSpPr>
        <p:spPr/>
        <p:txBody>
          <a:bodyPr/>
          <a:lstStyle/>
          <a:p>
            <a:pPr marL="0" indent="0">
              <a:buNone/>
            </a:pPr>
            <a:r>
              <a:rPr lang="en-SG" b="1" i="1" dirty="0"/>
              <a:t>Short-pulse</a:t>
            </a:r>
            <a:r>
              <a:rPr lang="en-SG" dirty="0"/>
              <a:t> lasers allow ‘thermal relaxation’ time between laser pulses</a:t>
            </a:r>
          </a:p>
          <a:p>
            <a:r>
              <a:rPr lang="en-SG" b="1" i="1" dirty="0"/>
              <a:t>Nanosecond</a:t>
            </a:r>
            <a:r>
              <a:rPr lang="en-SG" dirty="0"/>
              <a:t> or shorter pulse durations</a:t>
            </a:r>
          </a:p>
        </p:txBody>
      </p:sp>
      <p:sp>
        <p:nvSpPr>
          <p:cNvPr id="4" name="Footer Placeholder 3"/>
          <p:cNvSpPr>
            <a:spLocks noGrp="1"/>
          </p:cNvSpPr>
          <p:nvPr>
            <p:ph type="ftr" sz="quarter" idx="11"/>
          </p:nvPr>
        </p:nvSpPr>
        <p:spPr/>
        <p:txBody>
          <a:bodyPr/>
          <a:lstStyle/>
          <a:p>
            <a:r>
              <a:rPr lang="en-SG"/>
              <a:t>Getech Automation Pte Ltd</a:t>
            </a:r>
          </a:p>
        </p:txBody>
      </p:sp>
      <p:sp>
        <p:nvSpPr>
          <p:cNvPr id="5" name="Slide Number Placeholder 4"/>
          <p:cNvSpPr>
            <a:spLocks noGrp="1"/>
          </p:cNvSpPr>
          <p:nvPr>
            <p:ph type="sldNum" sz="quarter" idx="12"/>
          </p:nvPr>
        </p:nvSpPr>
        <p:spPr/>
        <p:txBody>
          <a:bodyPr/>
          <a:lstStyle/>
          <a:p>
            <a:fld id="{5F789F11-8FA2-4694-9B2E-79993A92E40D}" type="slidenum">
              <a:rPr lang="en-SG" smtClean="0"/>
              <a:pPr/>
              <a:t>19</a:t>
            </a:fld>
            <a:endParaRPr lang="en-SG"/>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552" y="2983633"/>
            <a:ext cx="1618488" cy="194492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9613" y="2983633"/>
            <a:ext cx="1618488" cy="194492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1674" y="2983633"/>
            <a:ext cx="1618488" cy="194492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3735" y="2983633"/>
            <a:ext cx="1618488" cy="1944929"/>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95796" y="2983633"/>
            <a:ext cx="1621231" cy="1944929"/>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10600" y="2983633"/>
            <a:ext cx="1621231" cy="1944929"/>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25404" y="2983633"/>
            <a:ext cx="1621231" cy="1944929"/>
          </a:xfrm>
          <a:prstGeom prst="rect">
            <a:avLst/>
          </a:prstGeom>
        </p:spPr>
      </p:pic>
      <p:sp>
        <p:nvSpPr>
          <p:cNvPr id="13" name="TextBox 12"/>
          <p:cNvSpPr txBox="1"/>
          <p:nvPr/>
        </p:nvSpPr>
        <p:spPr>
          <a:xfrm>
            <a:off x="906082" y="5063499"/>
            <a:ext cx="901428" cy="338554"/>
          </a:xfrm>
          <a:prstGeom prst="rect">
            <a:avLst/>
          </a:prstGeom>
          <a:noFill/>
        </p:spPr>
        <p:txBody>
          <a:bodyPr wrap="square" rtlCol="0">
            <a:spAutoFit/>
          </a:bodyPr>
          <a:lstStyle/>
          <a:p>
            <a:pPr algn="ctr"/>
            <a:r>
              <a:rPr lang="en-SG" sz="1600" dirty="0"/>
              <a:t>1</a:t>
            </a:r>
            <a:r>
              <a:rPr lang="en-SG" sz="1600" baseline="30000" dirty="0"/>
              <a:t>st</a:t>
            </a:r>
            <a:r>
              <a:rPr lang="en-SG" sz="1600" dirty="0"/>
              <a:t> pulse</a:t>
            </a:r>
          </a:p>
        </p:txBody>
      </p:sp>
      <p:sp>
        <p:nvSpPr>
          <p:cNvPr id="14" name="TextBox 13"/>
          <p:cNvSpPr txBox="1"/>
          <p:nvPr/>
        </p:nvSpPr>
        <p:spPr>
          <a:xfrm>
            <a:off x="5702725" y="5063499"/>
            <a:ext cx="980507" cy="338554"/>
          </a:xfrm>
          <a:prstGeom prst="rect">
            <a:avLst/>
          </a:prstGeom>
          <a:noFill/>
        </p:spPr>
        <p:txBody>
          <a:bodyPr wrap="square" rtlCol="0">
            <a:spAutoFit/>
          </a:bodyPr>
          <a:lstStyle/>
          <a:p>
            <a:pPr algn="ctr"/>
            <a:r>
              <a:rPr lang="en-SG" sz="1600" dirty="0"/>
              <a:t>2</a:t>
            </a:r>
            <a:r>
              <a:rPr lang="en-SG" sz="1600" baseline="30000" dirty="0"/>
              <a:t>nd</a:t>
            </a:r>
            <a:r>
              <a:rPr lang="en-SG" sz="1600" dirty="0"/>
              <a:t> pulse</a:t>
            </a:r>
          </a:p>
        </p:txBody>
      </p:sp>
      <p:sp>
        <p:nvSpPr>
          <p:cNvPr id="15" name="TextBox 14"/>
          <p:cNvSpPr txBox="1"/>
          <p:nvPr/>
        </p:nvSpPr>
        <p:spPr>
          <a:xfrm>
            <a:off x="10545765" y="5063499"/>
            <a:ext cx="980507" cy="338554"/>
          </a:xfrm>
          <a:prstGeom prst="rect">
            <a:avLst/>
          </a:prstGeom>
          <a:noFill/>
        </p:spPr>
        <p:txBody>
          <a:bodyPr wrap="square" rtlCol="0">
            <a:spAutoFit/>
          </a:bodyPr>
          <a:lstStyle/>
          <a:p>
            <a:pPr algn="ctr"/>
            <a:r>
              <a:rPr lang="en-SG" sz="1600" dirty="0"/>
              <a:t>3</a:t>
            </a:r>
            <a:r>
              <a:rPr lang="en-SG" sz="1600" baseline="30000" dirty="0"/>
              <a:t>rd</a:t>
            </a:r>
            <a:r>
              <a:rPr lang="en-SG" sz="1600" dirty="0"/>
              <a:t> pulse</a:t>
            </a:r>
          </a:p>
        </p:txBody>
      </p:sp>
      <p:sp>
        <p:nvSpPr>
          <p:cNvPr id="16" name="TextBox 15"/>
          <p:cNvSpPr txBox="1"/>
          <p:nvPr/>
        </p:nvSpPr>
        <p:spPr>
          <a:xfrm>
            <a:off x="2718527" y="5063499"/>
            <a:ext cx="2039039" cy="338554"/>
          </a:xfrm>
          <a:prstGeom prst="rect">
            <a:avLst/>
          </a:prstGeom>
          <a:noFill/>
        </p:spPr>
        <p:txBody>
          <a:bodyPr wrap="square" rtlCol="0">
            <a:spAutoFit/>
          </a:bodyPr>
          <a:lstStyle/>
          <a:p>
            <a:pPr algn="ctr"/>
            <a:r>
              <a:rPr lang="en-SG" sz="1600" dirty="0"/>
              <a:t>Thermal relaxation</a:t>
            </a:r>
          </a:p>
        </p:txBody>
      </p:sp>
      <p:sp>
        <p:nvSpPr>
          <p:cNvPr id="17" name="TextBox 16"/>
          <p:cNvSpPr txBox="1"/>
          <p:nvPr/>
        </p:nvSpPr>
        <p:spPr>
          <a:xfrm>
            <a:off x="7597507" y="5063499"/>
            <a:ext cx="2039039" cy="338554"/>
          </a:xfrm>
          <a:prstGeom prst="rect">
            <a:avLst/>
          </a:prstGeom>
          <a:noFill/>
        </p:spPr>
        <p:txBody>
          <a:bodyPr wrap="square" rtlCol="0">
            <a:spAutoFit/>
          </a:bodyPr>
          <a:lstStyle/>
          <a:p>
            <a:pPr algn="ctr"/>
            <a:r>
              <a:rPr lang="en-SG" sz="1600" dirty="0"/>
              <a:t>Thermal relaxation</a:t>
            </a:r>
          </a:p>
        </p:txBody>
      </p:sp>
      <p:grpSp>
        <p:nvGrpSpPr>
          <p:cNvPr id="23" name="Group 22"/>
          <p:cNvGrpSpPr/>
          <p:nvPr/>
        </p:nvGrpSpPr>
        <p:grpSpPr>
          <a:xfrm>
            <a:off x="3306575" y="5728772"/>
            <a:ext cx="5772805" cy="360000"/>
            <a:chOff x="3892424" y="5956870"/>
            <a:chExt cx="5772805" cy="360000"/>
          </a:xfrm>
        </p:grpSpPr>
        <p:sp>
          <p:nvSpPr>
            <p:cNvPr id="24" name="Oval 23"/>
            <p:cNvSpPr>
              <a:spLocks noChangeAspect="1"/>
            </p:cNvSpPr>
            <p:nvPr/>
          </p:nvSpPr>
          <p:spPr>
            <a:xfrm>
              <a:off x="4848564" y="5956870"/>
              <a:ext cx="360000" cy="360000"/>
            </a:xfrm>
            <a:prstGeom prst="ellipse">
              <a:avLst/>
            </a:prstGeom>
            <a:solidFill>
              <a:srgbClr val="FF0000"/>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5" name="Oval 24"/>
            <p:cNvSpPr>
              <a:spLocks noChangeAspect="1"/>
            </p:cNvSpPr>
            <p:nvPr/>
          </p:nvSpPr>
          <p:spPr>
            <a:xfrm>
              <a:off x="6302139" y="5956870"/>
              <a:ext cx="360000" cy="360000"/>
            </a:xfrm>
            <a:prstGeom prst="ellipse">
              <a:avLst/>
            </a:prstGeom>
            <a:gradFill flip="none" rotWithShape="1">
              <a:gsLst>
                <a:gs pos="83000">
                  <a:srgbClr val="00B050"/>
                </a:gs>
                <a:gs pos="0">
                  <a:srgbClr val="FF0000"/>
                </a:gs>
                <a:gs pos="100000">
                  <a:srgbClr val="00B050"/>
                </a:gs>
              </a:gsLst>
              <a:lin ang="5400000" scaled="1"/>
              <a:tileRect/>
            </a:gra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6" name="Oval 25"/>
            <p:cNvSpPr>
              <a:spLocks noChangeAspect="1"/>
            </p:cNvSpPr>
            <p:nvPr/>
          </p:nvSpPr>
          <p:spPr>
            <a:xfrm>
              <a:off x="7953741" y="5956870"/>
              <a:ext cx="360000" cy="360000"/>
            </a:xfrm>
            <a:prstGeom prst="ellipse">
              <a:avLst/>
            </a:prstGeom>
            <a:solidFill>
              <a:srgbClr val="00B050"/>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7" name="TextBox 26"/>
            <p:cNvSpPr txBox="1"/>
            <p:nvPr/>
          </p:nvSpPr>
          <p:spPr>
            <a:xfrm>
              <a:off x="5163432" y="5982982"/>
              <a:ext cx="1138707" cy="307777"/>
            </a:xfrm>
            <a:prstGeom prst="rect">
              <a:avLst/>
            </a:prstGeom>
            <a:noFill/>
          </p:spPr>
          <p:txBody>
            <a:bodyPr wrap="square" rtlCol="0">
              <a:spAutoFit/>
            </a:bodyPr>
            <a:lstStyle/>
            <a:p>
              <a:r>
                <a:rPr lang="en-SG" sz="1400" dirty="0"/>
                <a:t>Fully excited</a:t>
              </a:r>
            </a:p>
          </p:txBody>
        </p:sp>
        <p:sp>
          <p:nvSpPr>
            <p:cNvPr id="28" name="TextBox 27"/>
            <p:cNvSpPr txBox="1"/>
            <p:nvPr/>
          </p:nvSpPr>
          <p:spPr>
            <a:xfrm>
              <a:off x="6606519" y="5982982"/>
              <a:ext cx="1408084" cy="307777"/>
            </a:xfrm>
            <a:prstGeom prst="rect">
              <a:avLst/>
            </a:prstGeom>
            <a:noFill/>
          </p:spPr>
          <p:txBody>
            <a:bodyPr wrap="square" rtlCol="0">
              <a:spAutoFit/>
            </a:bodyPr>
            <a:lstStyle/>
            <a:p>
              <a:r>
                <a:rPr lang="en-SG" sz="1400" dirty="0"/>
                <a:t>Partially excited</a:t>
              </a:r>
            </a:p>
          </p:txBody>
        </p:sp>
        <p:sp>
          <p:nvSpPr>
            <p:cNvPr id="29" name="TextBox 28"/>
            <p:cNvSpPr txBox="1"/>
            <p:nvPr/>
          </p:nvSpPr>
          <p:spPr>
            <a:xfrm>
              <a:off x="8257145" y="5982982"/>
              <a:ext cx="1408084" cy="307777"/>
            </a:xfrm>
            <a:prstGeom prst="rect">
              <a:avLst/>
            </a:prstGeom>
            <a:noFill/>
          </p:spPr>
          <p:txBody>
            <a:bodyPr wrap="square" rtlCol="0">
              <a:spAutoFit/>
            </a:bodyPr>
            <a:lstStyle/>
            <a:p>
              <a:r>
                <a:rPr lang="en-SG" sz="1400" dirty="0"/>
                <a:t>Not excited</a:t>
              </a:r>
            </a:p>
          </p:txBody>
        </p:sp>
        <p:sp>
          <p:nvSpPr>
            <p:cNvPr id="30" name="Oval 29"/>
            <p:cNvSpPr/>
            <p:nvPr/>
          </p:nvSpPr>
          <p:spPr>
            <a:xfrm>
              <a:off x="3892424" y="6046870"/>
              <a:ext cx="180000" cy="180000"/>
            </a:xfrm>
            <a:prstGeom prst="ellipse">
              <a:avLst/>
            </a:prstGeom>
            <a:solidFill>
              <a:srgbClr val="FFFF00"/>
            </a:solidFill>
            <a:ln>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1" name="TextBox 30"/>
            <p:cNvSpPr txBox="1"/>
            <p:nvPr/>
          </p:nvSpPr>
          <p:spPr>
            <a:xfrm>
              <a:off x="4033787" y="5981641"/>
              <a:ext cx="766794" cy="310459"/>
            </a:xfrm>
            <a:prstGeom prst="rect">
              <a:avLst/>
            </a:prstGeom>
            <a:noFill/>
          </p:spPr>
          <p:txBody>
            <a:bodyPr wrap="square" rtlCol="0">
              <a:spAutoFit/>
            </a:bodyPr>
            <a:lstStyle/>
            <a:p>
              <a:r>
                <a:rPr lang="en-SG" sz="1400" dirty="0"/>
                <a:t>Photon</a:t>
              </a:r>
            </a:p>
          </p:txBody>
        </p:sp>
      </p:grpSp>
    </p:spTree>
    <p:extLst>
      <p:ext uri="{BB962C8B-B14F-4D97-AF65-F5344CB8AC3E}">
        <p14:creationId xmlns:p14="http://schemas.microsoft.com/office/powerpoint/2010/main" val="1370313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SG" dirty="0"/>
              <a:t>Different PCB </a:t>
            </a:r>
            <a:r>
              <a:rPr lang="en-SG" dirty="0" err="1">
                <a:latin typeface="Arial Black" panose="020B0A04020102020204" pitchFamily="34" charset="0"/>
              </a:rPr>
              <a:t>Depaneling</a:t>
            </a:r>
            <a:r>
              <a:rPr lang="en-SG" dirty="0">
                <a:latin typeface="Arial Black" panose="020B0A04020102020204" pitchFamily="34" charset="0"/>
              </a:rPr>
              <a:t> Methods</a:t>
            </a:r>
          </a:p>
        </p:txBody>
      </p:sp>
      <p:sp>
        <p:nvSpPr>
          <p:cNvPr id="6" name="Text Placeholder 5"/>
          <p:cNvSpPr>
            <a:spLocks noGrp="1"/>
          </p:cNvSpPr>
          <p:nvPr>
            <p:ph type="body" idx="1"/>
          </p:nvPr>
        </p:nvSpPr>
        <p:spPr>
          <a:xfrm>
            <a:off x="839788" y="1681163"/>
            <a:ext cx="5157787" cy="823912"/>
          </a:xfrm>
        </p:spPr>
        <p:txBody>
          <a:bodyPr/>
          <a:lstStyle/>
          <a:p>
            <a:pPr algn="ctr"/>
            <a:r>
              <a:rPr lang="en-SG" dirty="0"/>
              <a:t>Contact method</a:t>
            </a:r>
          </a:p>
        </p:txBody>
      </p:sp>
      <p:sp>
        <p:nvSpPr>
          <p:cNvPr id="7" name="Content Placeholder 6"/>
          <p:cNvSpPr>
            <a:spLocks noGrp="1"/>
          </p:cNvSpPr>
          <p:nvPr>
            <p:ph sz="half" idx="2"/>
          </p:nvPr>
        </p:nvSpPr>
        <p:spPr>
          <a:xfrm>
            <a:off x="1474681" y="2505075"/>
            <a:ext cx="3888000" cy="3684588"/>
          </a:xfrm>
          <a:solidFill>
            <a:schemeClr val="bg1"/>
          </a:solidFill>
          <a:ln>
            <a:solidFill>
              <a:schemeClr val="tx1"/>
            </a:solidFill>
          </a:ln>
          <a:effectLst>
            <a:outerShdw blurRad="50800" dist="38100" dir="2700000" algn="tl" rotWithShape="0">
              <a:prstClr val="black">
                <a:alpha val="40000"/>
              </a:prstClr>
            </a:outerShdw>
          </a:effectLst>
        </p:spPr>
        <p:txBody>
          <a:bodyPr>
            <a:normAutofit/>
          </a:bodyPr>
          <a:lstStyle/>
          <a:p>
            <a:r>
              <a:rPr lang="en-SG" dirty="0"/>
              <a:t>Breaking by hand</a:t>
            </a:r>
          </a:p>
          <a:p>
            <a:r>
              <a:rPr lang="en-SG" dirty="0"/>
              <a:t>Pizza cutter</a:t>
            </a:r>
          </a:p>
          <a:p>
            <a:r>
              <a:rPr lang="en-SG" dirty="0"/>
              <a:t>Punching</a:t>
            </a:r>
          </a:p>
          <a:p>
            <a:r>
              <a:rPr lang="en-SG" dirty="0"/>
              <a:t>Mechanical routing</a:t>
            </a:r>
          </a:p>
          <a:p>
            <a:r>
              <a:rPr lang="en-SG" dirty="0"/>
              <a:t>Sawing</a:t>
            </a:r>
          </a:p>
        </p:txBody>
      </p:sp>
      <p:sp>
        <p:nvSpPr>
          <p:cNvPr id="8" name="Text Placeholder 7"/>
          <p:cNvSpPr>
            <a:spLocks noGrp="1"/>
          </p:cNvSpPr>
          <p:nvPr>
            <p:ph type="body" sz="quarter" idx="3"/>
          </p:nvPr>
        </p:nvSpPr>
        <p:spPr>
          <a:xfrm>
            <a:off x="6172200" y="1681163"/>
            <a:ext cx="5183188" cy="823912"/>
          </a:xfrm>
        </p:spPr>
        <p:txBody>
          <a:bodyPr/>
          <a:lstStyle/>
          <a:p>
            <a:pPr algn="ctr"/>
            <a:r>
              <a:rPr lang="en-SG" dirty="0"/>
              <a:t>Non-contact method</a:t>
            </a:r>
          </a:p>
        </p:txBody>
      </p:sp>
      <p:sp>
        <p:nvSpPr>
          <p:cNvPr id="9" name="Content Placeholder 8"/>
          <p:cNvSpPr>
            <a:spLocks noGrp="1"/>
          </p:cNvSpPr>
          <p:nvPr>
            <p:ph sz="quarter" idx="4"/>
          </p:nvPr>
        </p:nvSpPr>
        <p:spPr>
          <a:xfrm>
            <a:off x="6820694" y="2505075"/>
            <a:ext cx="3886200" cy="3684588"/>
          </a:xfrm>
          <a:solidFill>
            <a:schemeClr val="bg1"/>
          </a:solidFill>
          <a:ln>
            <a:solidFill>
              <a:schemeClr val="tx1"/>
            </a:solidFill>
          </a:ln>
          <a:effectLst>
            <a:outerShdw blurRad="50800" dist="38100" dir="2700000" algn="tl" rotWithShape="0">
              <a:prstClr val="black">
                <a:alpha val="40000"/>
              </a:prstClr>
            </a:outerShdw>
          </a:effectLst>
        </p:spPr>
        <p:txBody>
          <a:bodyPr>
            <a:normAutofit/>
          </a:bodyPr>
          <a:lstStyle/>
          <a:p>
            <a:r>
              <a:rPr lang="en-SG" dirty="0"/>
              <a:t>Laser</a:t>
            </a:r>
          </a:p>
          <a:p>
            <a:pPr marL="457200" lvl="1" indent="0">
              <a:buNone/>
            </a:pPr>
            <a:r>
              <a:rPr lang="en-SG" u="sng" dirty="0"/>
              <a:t>Advantages</a:t>
            </a:r>
          </a:p>
          <a:p>
            <a:pPr lvl="1">
              <a:buFont typeface="Wingdings" panose="05000000000000000000" pitchFamily="2" charset="2"/>
              <a:buChar char="ü"/>
            </a:pPr>
            <a:r>
              <a:rPr lang="en-SG" dirty="0"/>
              <a:t>Zero mechanical stress</a:t>
            </a:r>
          </a:p>
          <a:p>
            <a:pPr lvl="1">
              <a:buFont typeface="Wingdings" panose="05000000000000000000" pitchFamily="2" charset="2"/>
              <a:buChar char="ü"/>
            </a:pPr>
            <a:r>
              <a:rPr lang="en-SG" dirty="0"/>
              <a:t>Zero tool wear</a:t>
            </a:r>
          </a:p>
          <a:p>
            <a:pPr lvl="1">
              <a:buFont typeface="Wingdings" panose="05000000000000000000" pitchFamily="2" charset="2"/>
              <a:buChar char="ü"/>
            </a:pPr>
            <a:r>
              <a:rPr lang="en-SG" dirty="0"/>
              <a:t>Fine cut width</a:t>
            </a:r>
          </a:p>
          <a:p>
            <a:pPr marL="457200" lvl="1" indent="0">
              <a:buNone/>
            </a:pPr>
            <a:r>
              <a:rPr lang="en-SG" u="sng" dirty="0"/>
              <a:t>Disadvantages</a:t>
            </a:r>
          </a:p>
          <a:p>
            <a:pPr lvl="1">
              <a:buFont typeface="Symbol" panose="05050102010706020507" pitchFamily="18" charset="2"/>
              <a:buChar char="´"/>
            </a:pPr>
            <a:r>
              <a:rPr lang="en-SG" dirty="0"/>
              <a:t>Not for thick PCBs</a:t>
            </a:r>
          </a:p>
          <a:p>
            <a:pPr lvl="1">
              <a:buFont typeface="Symbol" panose="05050102010706020507" pitchFamily="18" charset="2"/>
              <a:buChar char="´"/>
            </a:pPr>
            <a:r>
              <a:rPr lang="en-SG" dirty="0"/>
              <a:t>Not the fastest</a:t>
            </a:r>
          </a:p>
          <a:p>
            <a:pPr lvl="1">
              <a:buFont typeface="Symbol" panose="05050102010706020507" pitchFamily="18" charset="2"/>
              <a:buChar char="´"/>
            </a:pPr>
            <a:r>
              <a:rPr lang="en-SG" dirty="0"/>
              <a:t>Not the cheapest</a:t>
            </a:r>
          </a:p>
        </p:txBody>
      </p:sp>
      <p:sp>
        <p:nvSpPr>
          <p:cNvPr id="2" name="Slide Number Placeholder 1"/>
          <p:cNvSpPr>
            <a:spLocks noGrp="1"/>
          </p:cNvSpPr>
          <p:nvPr>
            <p:ph type="sldNum" sz="quarter" idx="12"/>
          </p:nvPr>
        </p:nvSpPr>
        <p:spPr/>
        <p:txBody>
          <a:bodyPr/>
          <a:lstStyle/>
          <a:p>
            <a:fld id="{5F789F11-8FA2-4694-9B2E-79993A92E40D}" type="slidenum">
              <a:rPr lang="en-SG" smtClean="0"/>
              <a:t>2</a:t>
            </a:fld>
            <a:endParaRPr lang="en-SG"/>
          </a:p>
        </p:txBody>
      </p:sp>
      <p:sp>
        <p:nvSpPr>
          <p:cNvPr id="3" name="Footer Placeholder 2"/>
          <p:cNvSpPr>
            <a:spLocks noGrp="1"/>
          </p:cNvSpPr>
          <p:nvPr>
            <p:ph type="ftr" sz="quarter" idx="11"/>
          </p:nvPr>
        </p:nvSpPr>
        <p:spPr/>
        <p:txBody>
          <a:bodyPr/>
          <a:lstStyle/>
          <a:p>
            <a:r>
              <a:rPr lang="en-SG"/>
              <a:t>Getech Automation Pte Ltd</a:t>
            </a:r>
          </a:p>
        </p:txBody>
      </p:sp>
    </p:spTree>
    <p:extLst>
      <p:ext uri="{BB962C8B-B14F-4D97-AF65-F5344CB8AC3E}">
        <p14:creationId xmlns:p14="http://schemas.microsoft.com/office/powerpoint/2010/main" val="2976507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SG" dirty="0"/>
              <a:t>Reduce the                                                </a:t>
            </a:r>
            <a:r>
              <a:rPr lang="en-SG" dirty="0">
                <a:latin typeface="Arial Black" panose="020B0A04020102020204" pitchFamily="34" charset="0"/>
              </a:rPr>
              <a:t>laser-material interaction time </a:t>
            </a:r>
            <a:r>
              <a:rPr lang="en-SG" dirty="0"/>
              <a:t>– 2 </a:t>
            </a:r>
          </a:p>
        </p:txBody>
      </p:sp>
      <p:sp>
        <p:nvSpPr>
          <p:cNvPr id="3" name="Content Placeholder 2"/>
          <p:cNvSpPr>
            <a:spLocks noGrp="1"/>
          </p:cNvSpPr>
          <p:nvPr>
            <p:ph idx="1"/>
          </p:nvPr>
        </p:nvSpPr>
        <p:spPr/>
        <p:txBody>
          <a:bodyPr/>
          <a:lstStyle/>
          <a:p>
            <a:pPr marL="0" indent="0">
              <a:buNone/>
            </a:pPr>
            <a:r>
              <a:rPr lang="en-SG" b="1" i="1" dirty="0"/>
              <a:t>Reduce thickness</a:t>
            </a:r>
            <a:r>
              <a:rPr lang="en-SG" dirty="0"/>
              <a:t> of the tabs being cut, </a:t>
            </a:r>
            <a:r>
              <a:rPr lang="en-SG" b="1" i="1" dirty="0"/>
              <a:t>preferably 0.6mm or less</a:t>
            </a:r>
          </a:p>
          <a:p>
            <a:r>
              <a:rPr lang="en-SG" dirty="0"/>
              <a:t>Consider complementary V-scoring if it is thicker than 1mm</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025" t="20595" r="5165" b="26039"/>
          <a:stretch/>
        </p:blipFill>
        <p:spPr>
          <a:xfrm>
            <a:off x="838200" y="2911565"/>
            <a:ext cx="3425779" cy="1561514"/>
          </a:xfrm>
          <a:prstGeom prst="rect">
            <a:avLst/>
          </a:prstGeom>
          <a:effectLst>
            <a:outerShdw blurRad="50800" dist="38100" dir="2700000" algn="tl" rotWithShape="0">
              <a:prstClr val="black">
                <a:alpha val="40000"/>
              </a:prstClr>
            </a:outerShdw>
          </a:effectLst>
        </p:spPr>
      </p:pic>
      <p:sp>
        <p:nvSpPr>
          <p:cNvPr id="5" name="TextBox 4"/>
          <p:cNvSpPr txBox="1"/>
          <p:nvPr/>
        </p:nvSpPr>
        <p:spPr>
          <a:xfrm>
            <a:off x="3650326" y="2910229"/>
            <a:ext cx="2292439" cy="64633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SG" dirty="0"/>
              <a:t>Thickness: 0.455 mm</a:t>
            </a:r>
          </a:p>
          <a:p>
            <a:r>
              <a:rPr lang="en-SG" dirty="0"/>
              <a:t>Cut speed: 5.48 mm/s</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2951" t="36780" r="29584" b="40437"/>
          <a:stretch/>
        </p:blipFill>
        <p:spPr>
          <a:xfrm>
            <a:off x="6237250" y="2910229"/>
            <a:ext cx="3425780" cy="1562455"/>
          </a:xfrm>
          <a:prstGeom prst="rect">
            <a:avLst/>
          </a:prstGeom>
          <a:effectLst>
            <a:outerShdw blurRad="50800" dist="38100" dir="2700000" algn="tl" rotWithShape="0">
              <a:prstClr val="black">
                <a:alpha val="40000"/>
              </a:prstClr>
            </a:outerShdw>
          </a:effectLst>
        </p:spPr>
      </p:pic>
      <p:sp>
        <p:nvSpPr>
          <p:cNvPr id="7" name="TextBox 6"/>
          <p:cNvSpPr txBox="1"/>
          <p:nvPr/>
        </p:nvSpPr>
        <p:spPr>
          <a:xfrm>
            <a:off x="9061361" y="2910229"/>
            <a:ext cx="2292439" cy="64633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SG" dirty="0"/>
              <a:t>Thickness: 0.7 mm</a:t>
            </a:r>
          </a:p>
          <a:p>
            <a:r>
              <a:rPr lang="en-SG" dirty="0"/>
              <a:t>Cut speed: 0.94 mm/s</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5652" t="22484" r="6540" b="24260"/>
          <a:stretch/>
        </p:blipFill>
        <p:spPr>
          <a:xfrm>
            <a:off x="6237250" y="4739483"/>
            <a:ext cx="3425780" cy="1558343"/>
          </a:xfrm>
          <a:prstGeom prst="rect">
            <a:avLst/>
          </a:prstGeom>
          <a:effectLst>
            <a:outerShdw blurRad="50800" dist="38100" dir="2700000" algn="tl" rotWithShape="0">
              <a:prstClr val="black">
                <a:alpha val="40000"/>
              </a:prstClr>
            </a:outerShdw>
          </a:effectLst>
        </p:spPr>
      </p:pic>
      <p:sp>
        <p:nvSpPr>
          <p:cNvPr id="9" name="TextBox 8"/>
          <p:cNvSpPr txBox="1"/>
          <p:nvPr/>
        </p:nvSpPr>
        <p:spPr>
          <a:xfrm>
            <a:off x="9061361" y="4736311"/>
            <a:ext cx="2292439" cy="64633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SG" dirty="0"/>
              <a:t>Thickness: 0.75 mm</a:t>
            </a:r>
          </a:p>
          <a:p>
            <a:r>
              <a:rPr lang="en-SG" dirty="0"/>
              <a:t>Cut speed: 0.85 mm/s</a:t>
            </a:r>
          </a:p>
        </p:txBody>
      </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4375" t="19811" r="2047" b="23300"/>
          <a:stretch/>
        </p:blipFill>
        <p:spPr>
          <a:xfrm>
            <a:off x="838200" y="4736311"/>
            <a:ext cx="3425780" cy="1561515"/>
          </a:xfrm>
          <a:prstGeom prst="rect">
            <a:avLst/>
          </a:prstGeom>
          <a:effectLst>
            <a:outerShdw blurRad="50800" dist="38100" dir="2700000" algn="tl" rotWithShape="0">
              <a:prstClr val="black">
                <a:alpha val="40000"/>
              </a:prstClr>
            </a:outerShdw>
          </a:effectLst>
        </p:spPr>
      </p:pic>
      <p:sp>
        <p:nvSpPr>
          <p:cNvPr id="11" name="TextBox 10"/>
          <p:cNvSpPr txBox="1"/>
          <p:nvPr/>
        </p:nvSpPr>
        <p:spPr>
          <a:xfrm>
            <a:off x="3650326" y="4736311"/>
            <a:ext cx="2292439" cy="64633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SG" dirty="0"/>
              <a:t>Thickness: 0.445 mm</a:t>
            </a:r>
          </a:p>
          <a:p>
            <a:r>
              <a:rPr lang="en-SG" dirty="0"/>
              <a:t>Cut speed: 4.33 mm/s</a:t>
            </a:r>
          </a:p>
        </p:txBody>
      </p:sp>
      <p:sp>
        <p:nvSpPr>
          <p:cNvPr id="12" name="Slide Number Placeholder 11"/>
          <p:cNvSpPr>
            <a:spLocks noGrp="1"/>
          </p:cNvSpPr>
          <p:nvPr>
            <p:ph type="sldNum" sz="quarter" idx="12"/>
          </p:nvPr>
        </p:nvSpPr>
        <p:spPr/>
        <p:txBody>
          <a:bodyPr/>
          <a:lstStyle/>
          <a:p>
            <a:fld id="{5F789F11-8FA2-4694-9B2E-79993A92E40D}" type="slidenum">
              <a:rPr lang="en-SG" smtClean="0"/>
              <a:t>20</a:t>
            </a:fld>
            <a:endParaRPr lang="en-SG"/>
          </a:p>
        </p:txBody>
      </p:sp>
      <p:sp>
        <p:nvSpPr>
          <p:cNvPr id="13" name="Footer Placeholder 12"/>
          <p:cNvSpPr>
            <a:spLocks noGrp="1"/>
          </p:cNvSpPr>
          <p:nvPr>
            <p:ph type="ftr" sz="quarter" idx="11"/>
          </p:nvPr>
        </p:nvSpPr>
        <p:spPr/>
        <p:txBody>
          <a:bodyPr/>
          <a:lstStyle/>
          <a:p>
            <a:r>
              <a:rPr lang="en-SG"/>
              <a:t>Getech Automation Pte Ltd</a:t>
            </a:r>
          </a:p>
        </p:txBody>
      </p:sp>
    </p:spTree>
    <p:extLst>
      <p:ext uri="{BB962C8B-B14F-4D97-AF65-F5344CB8AC3E}">
        <p14:creationId xmlns:p14="http://schemas.microsoft.com/office/powerpoint/2010/main" val="19750024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SG" dirty="0"/>
              <a:t>Reduce the                                                </a:t>
            </a:r>
            <a:r>
              <a:rPr lang="en-SG" dirty="0">
                <a:latin typeface="Arial Black" panose="020B0A04020102020204" pitchFamily="34" charset="0"/>
              </a:rPr>
              <a:t>laser-material interaction time </a:t>
            </a:r>
            <a:r>
              <a:rPr lang="en-SG" dirty="0"/>
              <a:t>– 3 </a:t>
            </a:r>
          </a:p>
        </p:txBody>
      </p:sp>
      <p:sp>
        <p:nvSpPr>
          <p:cNvPr id="3" name="Content Placeholder 2"/>
          <p:cNvSpPr>
            <a:spLocks noGrp="1"/>
          </p:cNvSpPr>
          <p:nvPr>
            <p:ph idx="1"/>
          </p:nvPr>
        </p:nvSpPr>
        <p:spPr/>
        <p:txBody>
          <a:bodyPr/>
          <a:lstStyle/>
          <a:p>
            <a:pPr marL="0" indent="0">
              <a:buNone/>
            </a:pPr>
            <a:r>
              <a:rPr lang="en-SG" b="1" i="1" dirty="0"/>
              <a:t>Have more tabs </a:t>
            </a:r>
            <a:r>
              <a:rPr lang="en-SG" dirty="0"/>
              <a:t>to cut within a cutting field, </a:t>
            </a:r>
            <a:r>
              <a:rPr lang="en-SG" b="1" i="1" dirty="0"/>
              <a:t>preferably 5 tabs or more</a:t>
            </a:r>
          </a:p>
          <a:p>
            <a:r>
              <a:rPr lang="en-SG" dirty="0"/>
              <a:t>Typical field sizes: 50mm x 50mm, 100mm x 100mm</a:t>
            </a:r>
          </a:p>
        </p:txBody>
      </p:sp>
      <p:grpSp>
        <p:nvGrpSpPr>
          <p:cNvPr id="2055" name="Group 2054"/>
          <p:cNvGrpSpPr/>
          <p:nvPr/>
        </p:nvGrpSpPr>
        <p:grpSpPr>
          <a:xfrm>
            <a:off x="838200" y="3100076"/>
            <a:ext cx="10167126" cy="2952000"/>
            <a:chOff x="838200" y="3296963"/>
            <a:chExt cx="10167126" cy="2952000"/>
          </a:xfrm>
        </p:grpSpPr>
        <p:grpSp>
          <p:nvGrpSpPr>
            <p:cNvPr id="2054" name="Group 2053"/>
            <p:cNvGrpSpPr/>
            <p:nvPr/>
          </p:nvGrpSpPr>
          <p:grpSpPr>
            <a:xfrm>
              <a:off x="838200" y="3296963"/>
              <a:ext cx="2880000" cy="2952000"/>
              <a:chOff x="838200" y="3296963"/>
              <a:chExt cx="2880000" cy="2952000"/>
            </a:xfrm>
          </p:grpSpPr>
          <p:grpSp>
            <p:nvGrpSpPr>
              <p:cNvPr id="11" name="Group 10"/>
              <p:cNvGrpSpPr/>
              <p:nvPr/>
            </p:nvGrpSpPr>
            <p:grpSpPr>
              <a:xfrm>
                <a:off x="838200" y="3296963"/>
                <a:ext cx="2880000" cy="2952000"/>
                <a:chOff x="1236045" y="3213519"/>
                <a:chExt cx="2880000" cy="2952000"/>
              </a:xfrm>
            </p:grpSpPr>
            <p:sp>
              <p:nvSpPr>
                <p:cNvPr id="4" name="Rectangle 3"/>
                <p:cNvSpPr/>
                <p:nvPr/>
              </p:nvSpPr>
              <p:spPr>
                <a:xfrm>
                  <a:off x="1236045" y="3213519"/>
                  <a:ext cx="2880000" cy="2952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b" anchorCtr="0"/>
                <a:lstStyle/>
                <a:p>
                  <a:pPr algn="ctr"/>
                  <a:r>
                    <a:rPr lang="en-SG" dirty="0">
                      <a:solidFill>
                        <a:schemeClr val="tx1"/>
                      </a:solidFill>
                      <a:effectLst>
                        <a:outerShdw blurRad="38100" dist="38100" dir="2700000" algn="tl">
                          <a:srgbClr val="000000">
                            <a:alpha val="43137"/>
                          </a:srgbClr>
                        </a:outerShdw>
                      </a:effectLst>
                    </a:rPr>
                    <a:t>PCB panel</a:t>
                  </a:r>
                </a:p>
              </p:txBody>
            </p:sp>
            <p:grpSp>
              <p:nvGrpSpPr>
                <p:cNvPr id="7" name="Group 6"/>
                <p:cNvGrpSpPr/>
                <p:nvPr/>
              </p:nvGrpSpPr>
              <p:grpSpPr>
                <a:xfrm>
                  <a:off x="1436397" y="3421415"/>
                  <a:ext cx="2479297" cy="2464208"/>
                  <a:chOff x="1383181" y="3377871"/>
                  <a:chExt cx="2479297" cy="2464208"/>
                </a:xfrm>
              </p:grpSpPr>
              <p:grpSp>
                <p:nvGrpSpPr>
                  <p:cNvPr id="6" name="Group 5"/>
                  <p:cNvGrpSpPr/>
                  <p:nvPr/>
                </p:nvGrpSpPr>
                <p:grpSpPr>
                  <a:xfrm>
                    <a:off x="1383181" y="3377871"/>
                    <a:ext cx="1186433" cy="1188560"/>
                    <a:chOff x="1383181" y="3377871"/>
                    <a:chExt cx="1186433" cy="1188560"/>
                  </a:xfrm>
                </p:grpSpPr>
                <p:sp>
                  <p:nvSpPr>
                    <p:cNvPr id="5" name="L-Shape 4"/>
                    <p:cNvSpPr/>
                    <p:nvPr/>
                  </p:nvSpPr>
                  <p:spPr>
                    <a:xfrm>
                      <a:off x="1383181"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 name="L-Shape 7"/>
                    <p:cNvSpPr/>
                    <p:nvPr/>
                  </p:nvSpPr>
                  <p:spPr>
                    <a:xfrm flipH="1">
                      <a:off x="2029613"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 name="L-Shape 8"/>
                    <p:cNvSpPr/>
                    <p:nvPr/>
                  </p:nvSpPr>
                  <p:spPr>
                    <a:xfrm rot="5400000">
                      <a:off x="1383181"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 name="L-Shape 9"/>
                    <p:cNvSpPr/>
                    <p:nvPr/>
                  </p:nvSpPr>
                  <p:spPr>
                    <a:xfrm rot="10800000">
                      <a:off x="2029614"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grpSp>
                <p:nvGrpSpPr>
                  <p:cNvPr id="12" name="Group 11"/>
                  <p:cNvGrpSpPr/>
                  <p:nvPr/>
                </p:nvGrpSpPr>
                <p:grpSpPr>
                  <a:xfrm>
                    <a:off x="2676045" y="3377871"/>
                    <a:ext cx="1186433" cy="1188560"/>
                    <a:chOff x="1383181" y="3377871"/>
                    <a:chExt cx="1186433" cy="1188560"/>
                  </a:xfrm>
                </p:grpSpPr>
                <p:sp>
                  <p:nvSpPr>
                    <p:cNvPr id="13" name="L-Shape 12"/>
                    <p:cNvSpPr/>
                    <p:nvPr/>
                  </p:nvSpPr>
                  <p:spPr>
                    <a:xfrm>
                      <a:off x="1383181"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4" name="L-Shape 13"/>
                    <p:cNvSpPr/>
                    <p:nvPr/>
                  </p:nvSpPr>
                  <p:spPr>
                    <a:xfrm flipH="1">
                      <a:off x="2029613"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5" name="L-Shape 14"/>
                    <p:cNvSpPr/>
                    <p:nvPr/>
                  </p:nvSpPr>
                  <p:spPr>
                    <a:xfrm rot="5400000">
                      <a:off x="1383181"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6" name="L-Shape 15"/>
                    <p:cNvSpPr/>
                    <p:nvPr/>
                  </p:nvSpPr>
                  <p:spPr>
                    <a:xfrm rot="10800000">
                      <a:off x="2029614"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grpSp>
                <p:nvGrpSpPr>
                  <p:cNvPr id="23" name="Group 22"/>
                  <p:cNvGrpSpPr/>
                  <p:nvPr/>
                </p:nvGrpSpPr>
                <p:grpSpPr>
                  <a:xfrm>
                    <a:off x="1383181" y="4653519"/>
                    <a:ext cx="1186433" cy="1188560"/>
                    <a:chOff x="1383181" y="3377871"/>
                    <a:chExt cx="1186433" cy="1188560"/>
                  </a:xfrm>
                </p:grpSpPr>
                <p:sp>
                  <p:nvSpPr>
                    <p:cNvPr id="24" name="L-Shape 23"/>
                    <p:cNvSpPr/>
                    <p:nvPr/>
                  </p:nvSpPr>
                  <p:spPr>
                    <a:xfrm>
                      <a:off x="1383181"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5" name="L-Shape 24"/>
                    <p:cNvSpPr/>
                    <p:nvPr/>
                  </p:nvSpPr>
                  <p:spPr>
                    <a:xfrm flipH="1">
                      <a:off x="2029613"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6" name="L-Shape 25"/>
                    <p:cNvSpPr/>
                    <p:nvPr/>
                  </p:nvSpPr>
                  <p:spPr>
                    <a:xfrm rot="5400000">
                      <a:off x="1383181"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7" name="L-Shape 26"/>
                    <p:cNvSpPr/>
                    <p:nvPr/>
                  </p:nvSpPr>
                  <p:spPr>
                    <a:xfrm rot="10800000">
                      <a:off x="2029614"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grpSp>
                <p:nvGrpSpPr>
                  <p:cNvPr id="28" name="Group 27"/>
                  <p:cNvGrpSpPr/>
                  <p:nvPr/>
                </p:nvGrpSpPr>
                <p:grpSpPr>
                  <a:xfrm>
                    <a:off x="2676045" y="4653519"/>
                    <a:ext cx="1186433" cy="1188560"/>
                    <a:chOff x="1383181" y="3377871"/>
                    <a:chExt cx="1186433" cy="1188560"/>
                  </a:xfrm>
                </p:grpSpPr>
                <p:sp>
                  <p:nvSpPr>
                    <p:cNvPr id="29" name="L-Shape 28"/>
                    <p:cNvSpPr/>
                    <p:nvPr/>
                  </p:nvSpPr>
                  <p:spPr>
                    <a:xfrm>
                      <a:off x="1383181"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0" name="L-Shape 29"/>
                    <p:cNvSpPr/>
                    <p:nvPr/>
                  </p:nvSpPr>
                  <p:spPr>
                    <a:xfrm flipH="1">
                      <a:off x="2029613"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1" name="L-Shape 30"/>
                    <p:cNvSpPr/>
                    <p:nvPr/>
                  </p:nvSpPr>
                  <p:spPr>
                    <a:xfrm rot="5400000">
                      <a:off x="1383181"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2" name="L-Shape 31"/>
                    <p:cNvSpPr/>
                    <p:nvPr/>
                  </p:nvSpPr>
                  <p:spPr>
                    <a:xfrm rot="10800000">
                      <a:off x="2029614"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grpSp>
          </p:grpSp>
          <p:sp>
            <p:nvSpPr>
              <p:cNvPr id="2048" name="Rectangle 2047"/>
              <p:cNvSpPr/>
              <p:nvPr/>
            </p:nvSpPr>
            <p:spPr>
              <a:xfrm>
                <a:off x="997174" y="3461444"/>
                <a:ext cx="1260000" cy="1260000"/>
              </a:xfrm>
              <a:prstGeom prst="rect">
                <a:avLst/>
              </a:prstGeom>
              <a:solidFill>
                <a:srgbClr val="00B0F0">
                  <a:alpha val="50000"/>
                </a:srgbClr>
              </a:solid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dirty="0">
                    <a:solidFill>
                      <a:schemeClr val="tx1"/>
                    </a:solidFill>
                    <a:effectLst>
                      <a:outerShdw blurRad="38100" dist="38100" dir="2700000" algn="tl">
                        <a:srgbClr val="000000">
                          <a:alpha val="43137"/>
                        </a:srgbClr>
                      </a:outerShdw>
                    </a:effectLst>
                  </a:rPr>
                  <a:t>Laser cutting field</a:t>
                </a:r>
              </a:p>
            </p:txBody>
          </p:sp>
        </p:grpSp>
        <p:grpSp>
          <p:nvGrpSpPr>
            <p:cNvPr id="2052" name="Group 2051"/>
            <p:cNvGrpSpPr/>
            <p:nvPr/>
          </p:nvGrpSpPr>
          <p:grpSpPr>
            <a:xfrm>
              <a:off x="4481763" y="3296963"/>
              <a:ext cx="2880000" cy="2952000"/>
              <a:chOff x="4406011" y="3296963"/>
              <a:chExt cx="2880000" cy="2952000"/>
            </a:xfrm>
          </p:grpSpPr>
          <p:sp>
            <p:nvSpPr>
              <p:cNvPr id="37" name="Rectangle 36"/>
              <p:cNvSpPr/>
              <p:nvPr/>
            </p:nvSpPr>
            <p:spPr>
              <a:xfrm>
                <a:off x="4406011" y="3296963"/>
                <a:ext cx="2880000" cy="2952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b" anchorCtr="0"/>
              <a:lstStyle/>
              <a:p>
                <a:pPr algn="ctr"/>
                <a:r>
                  <a:rPr lang="en-SG" dirty="0">
                    <a:solidFill>
                      <a:schemeClr val="tx1"/>
                    </a:solidFill>
                    <a:effectLst>
                      <a:outerShdw blurRad="38100" dist="38100" dir="2700000" algn="tl">
                        <a:srgbClr val="000000">
                          <a:alpha val="43137"/>
                        </a:srgbClr>
                      </a:outerShdw>
                    </a:effectLst>
                  </a:rPr>
                  <a:t>PCB panel</a:t>
                </a:r>
              </a:p>
            </p:txBody>
          </p:sp>
          <p:grpSp>
            <p:nvGrpSpPr>
              <p:cNvPr id="2049" name="Group 2048"/>
              <p:cNvGrpSpPr/>
              <p:nvPr/>
            </p:nvGrpSpPr>
            <p:grpSpPr>
              <a:xfrm>
                <a:off x="4573570" y="3471598"/>
                <a:ext cx="2544883" cy="2530730"/>
                <a:chOff x="5203394" y="3504859"/>
                <a:chExt cx="2544883" cy="2530730"/>
              </a:xfrm>
            </p:grpSpPr>
            <p:grpSp>
              <p:nvGrpSpPr>
                <p:cNvPr id="38" name="Group 37"/>
                <p:cNvGrpSpPr>
                  <a:grpSpLocks noChangeAspect="1"/>
                </p:cNvGrpSpPr>
                <p:nvPr/>
              </p:nvGrpSpPr>
              <p:grpSpPr>
                <a:xfrm>
                  <a:off x="5203394" y="3504859"/>
                  <a:ext cx="1239649" cy="1232104"/>
                  <a:chOff x="1383181" y="3377871"/>
                  <a:chExt cx="2479297" cy="2464208"/>
                </a:xfrm>
              </p:grpSpPr>
              <p:grpSp>
                <p:nvGrpSpPr>
                  <p:cNvPr id="39" name="Group 38"/>
                  <p:cNvGrpSpPr/>
                  <p:nvPr/>
                </p:nvGrpSpPr>
                <p:grpSpPr>
                  <a:xfrm>
                    <a:off x="1383181" y="3377871"/>
                    <a:ext cx="1186433" cy="1188560"/>
                    <a:chOff x="1383181" y="3377871"/>
                    <a:chExt cx="1186433" cy="1188560"/>
                  </a:xfrm>
                </p:grpSpPr>
                <p:sp>
                  <p:nvSpPr>
                    <p:cNvPr id="55" name="L-Shape 54"/>
                    <p:cNvSpPr/>
                    <p:nvPr/>
                  </p:nvSpPr>
                  <p:spPr>
                    <a:xfrm>
                      <a:off x="1383181"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6" name="L-Shape 55"/>
                    <p:cNvSpPr/>
                    <p:nvPr/>
                  </p:nvSpPr>
                  <p:spPr>
                    <a:xfrm flipH="1">
                      <a:off x="2029613"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7" name="L-Shape 56"/>
                    <p:cNvSpPr/>
                    <p:nvPr/>
                  </p:nvSpPr>
                  <p:spPr>
                    <a:xfrm rot="5400000">
                      <a:off x="1383181"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8" name="L-Shape 57"/>
                    <p:cNvSpPr/>
                    <p:nvPr/>
                  </p:nvSpPr>
                  <p:spPr>
                    <a:xfrm rot="10800000">
                      <a:off x="2029614"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grpSp>
                <p:nvGrpSpPr>
                  <p:cNvPr id="40" name="Group 39"/>
                  <p:cNvGrpSpPr/>
                  <p:nvPr/>
                </p:nvGrpSpPr>
                <p:grpSpPr>
                  <a:xfrm>
                    <a:off x="2676045" y="3377871"/>
                    <a:ext cx="1186433" cy="1188560"/>
                    <a:chOff x="1383181" y="3377871"/>
                    <a:chExt cx="1186433" cy="1188560"/>
                  </a:xfrm>
                </p:grpSpPr>
                <p:sp>
                  <p:nvSpPr>
                    <p:cNvPr id="51" name="L-Shape 50"/>
                    <p:cNvSpPr/>
                    <p:nvPr/>
                  </p:nvSpPr>
                  <p:spPr>
                    <a:xfrm>
                      <a:off x="1383181"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2" name="L-Shape 51"/>
                    <p:cNvSpPr/>
                    <p:nvPr/>
                  </p:nvSpPr>
                  <p:spPr>
                    <a:xfrm flipH="1">
                      <a:off x="2029613"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3" name="L-Shape 52"/>
                    <p:cNvSpPr/>
                    <p:nvPr/>
                  </p:nvSpPr>
                  <p:spPr>
                    <a:xfrm rot="5400000">
                      <a:off x="1383181"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4" name="L-Shape 53"/>
                    <p:cNvSpPr/>
                    <p:nvPr/>
                  </p:nvSpPr>
                  <p:spPr>
                    <a:xfrm rot="10800000">
                      <a:off x="2029614"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grpSp>
                <p:nvGrpSpPr>
                  <p:cNvPr id="41" name="Group 40"/>
                  <p:cNvGrpSpPr/>
                  <p:nvPr/>
                </p:nvGrpSpPr>
                <p:grpSpPr>
                  <a:xfrm>
                    <a:off x="1383181" y="4653519"/>
                    <a:ext cx="1186433" cy="1188560"/>
                    <a:chOff x="1383181" y="3377871"/>
                    <a:chExt cx="1186433" cy="1188560"/>
                  </a:xfrm>
                </p:grpSpPr>
                <p:sp>
                  <p:nvSpPr>
                    <p:cNvPr id="47" name="L-Shape 46"/>
                    <p:cNvSpPr/>
                    <p:nvPr/>
                  </p:nvSpPr>
                  <p:spPr>
                    <a:xfrm>
                      <a:off x="1383181"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8" name="L-Shape 47"/>
                    <p:cNvSpPr/>
                    <p:nvPr/>
                  </p:nvSpPr>
                  <p:spPr>
                    <a:xfrm flipH="1">
                      <a:off x="2029613"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9" name="L-Shape 48"/>
                    <p:cNvSpPr/>
                    <p:nvPr/>
                  </p:nvSpPr>
                  <p:spPr>
                    <a:xfrm rot="5400000">
                      <a:off x="1383181"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0" name="L-Shape 49"/>
                    <p:cNvSpPr/>
                    <p:nvPr/>
                  </p:nvSpPr>
                  <p:spPr>
                    <a:xfrm rot="10800000">
                      <a:off x="2029614"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grpSp>
                <p:nvGrpSpPr>
                  <p:cNvPr id="42" name="Group 41"/>
                  <p:cNvGrpSpPr/>
                  <p:nvPr/>
                </p:nvGrpSpPr>
                <p:grpSpPr>
                  <a:xfrm>
                    <a:off x="2676045" y="4653519"/>
                    <a:ext cx="1186433" cy="1188560"/>
                    <a:chOff x="1383181" y="3377871"/>
                    <a:chExt cx="1186433" cy="1188560"/>
                  </a:xfrm>
                </p:grpSpPr>
                <p:sp>
                  <p:nvSpPr>
                    <p:cNvPr id="43" name="L-Shape 42"/>
                    <p:cNvSpPr/>
                    <p:nvPr/>
                  </p:nvSpPr>
                  <p:spPr>
                    <a:xfrm>
                      <a:off x="1383181"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4" name="L-Shape 43"/>
                    <p:cNvSpPr/>
                    <p:nvPr/>
                  </p:nvSpPr>
                  <p:spPr>
                    <a:xfrm flipH="1">
                      <a:off x="2029613"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5" name="L-Shape 44"/>
                    <p:cNvSpPr/>
                    <p:nvPr/>
                  </p:nvSpPr>
                  <p:spPr>
                    <a:xfrm rot="5400000">
                      <a:off x="1383181"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6" name="L-Shape 45"/>
                    <p:cNvSpPr/>
                    <p:nvPr/>
                  </p:nvSpPr>
                  <p:spPr>
                    <a:xfrm rot="10800000">
                      <a:off x="2029614"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grpSp>
            <p:grpSp>
              <p:nvGrpSpPr>
                <p:cNvPr id="60" name="Group 59"/>
                <p:cNvGrpSpPr>
                  <a:grpSpLocks noChangeAspect="1"/>
                </p:cNvGrpSpPr>
                <p:nvPr/>
              </p:nvGrpSpPr>
              <p:grpSpPr>
                <a:xfrm>
                  <a:off x="6508628" y="3504859"/>
                  <a:ext cx="1239649" cy="1232104"/>
                  <a:chOff x="1383181" y="3377871"/>
                  <a:chExt cx="2479297" cy="2464208"/>
                </a:xfrm>
              </p:grpSpPr>
              <p:grpSp>
                <p:nvGrpSpPr>
                  <p:cNvPr id="61" name="Group 60"/>
                  <p:cNvGrpSpPr/>
                  <p:nvPr/>
                </p:nvGrpSpPr>
                <p:grpSpPr>
                  <a:xfrm>
                    <a:off x="1383181" y="3377871"/>
                    <a:ext cx="1186433" cy="1188560"/>
                    <a:chOff x="1383181" y="3377871"/>
                    <a:chExt cx="1186433" cy="1188560"/>
                  </a:xfrm>
                </p:grpSpPr>
                <p:sp>
                  <p:nvSpPr>
                    <p:cNvPr id="77" name="L-Shape 76"/>
                    <p:cNvSpPr/>
                    <p:nvPr/>
                  </p:nvSpPr>
                  <p:spPr>
                    <a:xfrm>
                      <a:off x="1383181"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8" name="L-Shape 77"/>
                    <p:cNvSpPr/>
                    <p:nvPr/>
                  </p:nvSpPr>
                  <p:spPr>
                    <a:xfrm flipH="1">
                      <a:off x="2029613"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9" name="L-Shape 78"/>
                    <p:cNvSpPr/>
                    <p:nvPr/>
                  </p:nvSpPr>
                  <p:spPr>
                    <a:xfrm rot="5400000">
                      <a:off x="1383181"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0" name="L-Shape 79"/>
                    <p:cNvSpPr/>
                    <p:nvPr/>
                  </p:nvSpPr>
                  <p:spPr>
                    <a:xfrm rot="10800000">
                      <a:off x="2029614"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grpSp>
                <p:nvGrpSpPr>
                  <p:cNvPr id="62" name="Group 61"/>
                  <p:cNvGrpSpPr/>
                  <p:nvPr/>
                </p:nvGrpSpPr>
                <p:grpSpPr>
                  <a:xfrm>
                    <a:off x="2676045" y="3377871"/>
                    <a:ext cx="1186433" cy="1188560"/>
                    <a:chOff x="1383181" y="3377871"/>
                    <a:chExt cx="1186433" cy="1188560"/>
                  </a:xfrm>
                </p:grpSpPr>
                <p:sp>
                  <p:nvSpPr>
                    <p:cNvPr id="73" name="L-Shape 72"/>
                    <p:cNvSpPr/>
                    <p:nvPr/>
                  </p:nvSpPr>
                  <p:spPr>
                    <a:xfrm>
                      <a:off x="1383181"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4" name="L-Shape 73"/>
                    <p:cNvSpPr/>
                    <p:nvPr/>
                  </p:nvSpPr>
                  <p:spPr>
                    <a:xfrm flipH="1">
                      <a:off x="2029613"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5" name="L-Shape 74"/>
                    <p:cNvSpPr/>
                    <p:nvPr/>
                  </p:nvSpPr>
                  <p:spPr>
                    <a:xfrm rot="5400000">
                      <a:off x="1383181"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6" name="L-Shape 75"/>
                    <p:cNvSpPr/>
                    <p:nvPr/>
                  </p:nvSpPr>
                  <p:spPr>
                    <a:xfrm rot="10800000">
                      <a:off x="2029614"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grpSp>
                <p:nvGrpSpPr>
                  <p:cNvPr id="63" name="Group 62"/>
                  <p:cNvGrpSpPr/>
                  <p:nvPr/>
                </p:nvGrpSpPr>
                <p:grpSpPr>
                  <a:xfrm>
                    <a:off x="1383181" y="4653519"/>
                    <a:ext cx="1186433" cy="1188560"/>
                    <a:chOff x="1383181" y="3377871"/>
                    <a:chExt cx="1186433" cy="1188560"/>
                  </a:xfrm>
                </p:grpSpPr>
                <p:sp>
                  <p:nvSpPr>
                    <p:cNvPr id="69" name="L-Shape 68"/>
                    <p:cNvSpPr/>
                    <p:nvPr/>
                  </p:nvSpPr>
                  <p:spPr>
                    <a:xfrm>
                      <a:off x="1383181"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0" name="L-Shape 69"/>
                    <p:cNvSpPr/>
                    <p:nvPr/>
                  </p:nvSpPr>
                  <p:spPr>
                    <a:xfrm flipH="1">
                      <a:off x="2029613"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1" name="L-Shape 70"/>
                    <p:cNvSpPr/>
                    <p:nvPr/>
                  </p:nvSpPr>
                  <p:spPr>
                    <a:xfrm rot="5400000">
                      <a:off x="1383181"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2" name="L-Shape 71"/>
                    <p:cNvSpPr/>
                    <p:nvPr/>
                  </p:nvSpPr>
                  <p:spPr>
                    <a:xfrm rot="10800000">
                      <a:off x="2029614"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grpSp>
                <p:nvGrpSpPr>
                  <p:cNvPr id="64" name="Group 63"/>
                  <p:cNvGrpSpPr/>
                  <p:nvPr/>
                </p:nvGrpSpPr>
                <p:grpSpPr>
                  <a:xfrm>
                    <a:off x="2676045" y="4653519"/>
                    <a:ext cx="1186433" cy="1188560"/>
                    <a:chOff x="1383181" y="3377871"/>
                    <a:chExt cx="1186433" cy="1188560"/>
                  </a:xfrm>
                </p:grpSpPr>
                <p:sp>
                  <p:nvSpPr>
                    <p:cNvPr id="65" name="L-Shape 64"/>
                    <p:cNvSpPr/>
                    <p:nvPr/>
                  </p:nvSpPr>
                  <p:spPr>
                    <a:xfrm>
                      <a:off x="1383181"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6" name="L-Shape 65"/>
                    <p:cNvSpPr/>
                    <p:nvPr/>
                  </p:nvSpPr>
                  <p:spPr>
                    <a:xfrm flipH="1">
                      <a:off x="2029613"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7" name="L-Shape 66"/>
                    <p:cNvSpPr/>
                    <p:nvPr/>
                  </p:nvSpPr>
                  <p:spPr>
                    <a:xfrm rot="5400000">
                      <a:off x="1383181"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8" name="L-Shape 67"/>
                    <p:cNvSpPr/>
                    <p:nvPr/>
                  </p:nvSpPr>
                  <p:spPr>
                    <a:xfrm rot="10800000">
                      <a:off x="2029614"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grpSp>
            <p:grpSp>
              <p:nvGrpSpPr>
                <p:cNvPr id="82" name="Group 81"/>
                <p:cNvGrpSpPr>
                  <a:grpSpLocks noChangeAspect="1"/>
                </p:cNvGrpSpPr>
                <p:nvPr/>
              </p:nvGrpSpPr>
              <p:grpSpPr>
                <a:xfrm>
                  <a:off x="5203394" y="4803485"/>
                  <a:ext cx="1239649" cy="1232104"/>
                  <a:chOff x="1383181" y="3377871"/>
                  <a:chExt cx="2479297" cy="2464208"/>
                </a:xfrm>
              </p:grpSpPr>
              <p:grpSp>
                <p:nvGrpSpPr>
                  <p:cNvPr id="83" name="Group 82"/>
                  <p:cNvGrpSpPr/>
                  <p:nvPr/>
                </p:nvGrpSpPr>
                <p:grpSpPr>
                  <a:xfrm>
                    <a:off x="1383181" y="3377871"/>
                    <a:ext cx="1186433" cy="1188560"/>
                    <a:chOff x="1383181" y="3377871"/>
                    <a:chExt cx="1186433" cy="1188560"/>
                  </a:xfrm>
                </p:grpSpPr>
                <p:sp>
                  <p:nvSpPr>
                    <p:cNvPr id="99" name="L-Shape 98"/>
                    <p:cNvSpPr/>
                    <p:nvPr/>
                  </p:nvSpPr>
                  <p:spPr>
                    <a:xfrm>
                      <a:off x="1383181"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0" name="L-Shape 99"/>
                    <p:cNvSpPr/>
                    <p:nvPr/>
                  </p:nvSpPr>
                  <p:spPr>
                    <a:xfrm flipH="1">
                      <a:off x="2029613"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1" name="L-Shape 100"/>
                    <p:cNvSpPr/>
                    <p:nvPr/>
                  </p:nvSpPr>
                  <p:spPr>
                    <a:xfrm rot="5400000">
                      <a:off x="1383181"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2" name="L-Shape 101"/>
                    <p:cNvSpPr/>
                    <p:nvPr/>
                  </p:nvSpPr>
                  <p:spPr>
                    <a:xfrm rot="10800000">
                      <a:off x="2029614"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grpSp>
                <p:nvGrpSpPr>
                  <p:cNvPr id="84" name="Group 83"/>
                  <p:cNvGrpSpPr/>
                  <p:nvPr/>
                </p:nvGrpSpPr>
                <p:grpSpPr>
                  <a:xfrm>
                    <a:off x="2676045" y="3377871"/>
                    <a:ext cx="1186433" cy="1188560"/>
                    <a:chOff x="1383181" y="3377871"/>
                    <a:chExt cx="1186433" cy="1188560"/>
                  </a:xfrm>
                </p:grpSpPr>
                <p:sp>
                  <p:nvSpPr>
                    <p:cNvPr id="95" name="L-Shape 94"/>
                    <p:cNvSpPr/>
                    <p:nvPr/>
                  </p:nvSpPr>
                  <p:spPr>
                    <a:xfrm>
                      <a:off x="1383181"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6" name="L-Shape 95"/>
                    <p:cNvSpPr/>
                    <p:nvPr/>
                  </p:nvSpPr>
                  <p:spPr>
                    <a:xfrm flipH="1">
                      <a:off x="2029613"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7" name="L-Shape 96"/>
                    <p:cNvSpPr/>
                    <p:nvPr/>
                  </p:nvSpPr>
                  <p:spPr>
                    <a:xfrm rot="5400000">
                      <a:off x="1383181"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8" name="L-Shape 97"/>
                    <p:cNvSpPr/>
                    <p:nvPr/>
                  </p:nvSpPr>
                  <p:spPr>
                    <a:xfrm rot="10800000">
                      <a:off x="2029614"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grpSp>
                <p:nvGrpSpPr>
                  <p:cNvPr id="85" name="Group 84"/>
                  <p:cNvGrpSpPr/>
                  <p:nvPr/>
                </p:nvGrpSpPr>
                <p:grpSpPr>
                  <a:xfrm>
                    <a:off x="1383181" y="4653519"/>
                    <a:ext cx="1186433" cy="1188560"/>
                    <a:chOff x="1383181" y="3377871"/>
                    <a:chExt cx="1186433" cy="1188560"/>
                  </a:xfrm>
                </p:grpSpPr>
                <p:sp>
                  <p:nvSpPr>
                    <p:cNvPr id="91" name="L-Shape 90"/>
                    <p:cNvSpPr/>
                    <p:nvPr/>
                  </p:nvSpPr>
                  <p:spPr>
                    <a:xfrm>
                      <a:off x="1383181"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2" name="L-Shape 91"/>
                    <p:cNvSpPr/>
                    <p:nvPr/>
                  </p:nvSpPr>
                  <p:spPr>
                    <a:xfrm flipH="1">
                      <a:off x="2029613"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3" name="L-Shape 92"/>
                    <p:cNvSpPr/>
                    <p:nvPr/>
                  </p:nvSpPr>
                  <p:spPr>
                    <a:xfrm rot="5400000">
                      <a:off x="1383181"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4" name="L-Shape 93"/>
                    <p:cNvSpPr/>
                    <p:nvPr/>
                  </p:nvSpPr>
                  <p:spPr>
                    <a:xfrm rot="10800000">
                      <a:off x="2029614"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grpSp>
                <p:nvGrpSpPr>
                  <p:cNvPr id="86" name="Group 85"/>
                  <p:cNvGrpSpPr/>
                  <p:nvPr/>
                </p:nvGrpSpPr>
                <p:grpSpPr>
                  <a:xfrm>
                    <a:off x="2676045" y="4653519"/>
                    <a:ext cx="1186433" cy="1188560"/>
                    <a:chOff x="1383181" y="3377871"/>
                    <a:chExt cx="1186433" cy="1188560"/>
                  </a:xfrm>
                </p:grpSpPr>
                <p:sp>
                  <p:nvSpPr>
                    <p:cNvPr id="87" name="L-Shape 86"/>
                    <p:cNvSpPr/>
                    <p:nvPr/>
                  </p:nvSpPr>
                  <p:spPr>
                    <a:xfrm>
                      <a:off x="1383181"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8" name="L-Shape 87"/>
                    <p:cNvSpPr/>
                    <p:nvPr/>
                  </p:nvSpPr>
                  <p:spPr>
                    <a:xfrm flipH="1">
                      <a:off x="2029613"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9" name="L-Shape 88"/>
                    <p:cNvSpPr/>
                    <p:nvPr/>
                  </p:nvSpPr>
                  <p:spPr>
                    <a:xfrm rot="5400000">
                      <a:off x="1383181"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0" name="L-Shape 89"/>
                    <p:cNvSpPr/>
                    <p:nvPr/>
                  </p:nvSpPr>
                  <p:spPr>
                    <a:xfrm rot="10800000">
                      <a:off x="2029614"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grpSp>
            <p:grpSp>
              <p:nvGrpSpPr>
                <p:cNvPr id="103" name="Group 102"/>
                <p:cNvGrpSpPr>
                  <a:grpSpLocks noChangeAspect="1"/>
                </p:cNvGrpSpPr>
                <p:nvPr/>
              </p:nvGrpSpPr>
              <p:grpSpPr>
                <a:xfrm>
                  <a:off x="6508628" y="4803485"/>
                  <a:ext cx="1239649" cy="1232104"/>
                  <a:chOff x="1383181" y="3377871"/>
                  <a:chExt cx="2479297" cy="2464208"/>
                </a:xfrm>
              </p:grpSpPr>
              <p:grpSp>
                <p:nvGrpSpPr>
                  <p:cNvPr id="104" name="Group 103"/>
                  <p:cNvGrpSpPr/>
                  <p:nvPr/>
                </p:nvGrpSpPr>
                <p:grpSpPr>
                  <a:xfrm>
                    <a:off x="1383181" y="3377871"/>
                    <a:ext cx="1186433" cy="1188560"/>
                    <a:chOff x="1383181" y="3377871"/>
                    <a:chExt cx="1186433" cy="1188560"/>
                  </a:xfrm>
                </p:grpSpPr>
                <p:sp>
                  <p:nvSpPr>
                    <p:cNvPr id="120" name="L-Shape 119"/>
                    <p:cNvSpPr/>
                    <p:nvPr/>
                  </p:nvSpPr>
                  <p:spPr>
                    <a:xfrm>
                      <a:off x="1383181"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1" name="L-Shape 120"/>
                    <p:cNvSpPr/>
                    <p:nvPr/>
                  </p:nvSpPr>
                  <p:spPr>
                    <a:xfrm flipH="1">
                      <a:off x="2029613"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2" name="L-Shape 121"/>
                    <p:cNvSpPr/>
                    <p:nvPr/>
                  </p:nvSpPr>
                  <p:spPr>
                    <a:xfrm rot="5400000">
                      <a:off x="1383181"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3" name="L-Shape 122"/>
                    <p:cNvSpPr/>
                    <p:nvPr/>
                  </p:nvSpPr>
                  <p:spPr>
                    <a:xfrm rot="10800000">
                      <a:off x="2029614"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grpSp>
                <p:nvGrpSpPr>
                  <p:cNvPr id="105" name="Group 104"/>
                  <p:cNvGrpSpPr/>
                  <p:nvPr/>
                </p:nvGrpSpPr>
                <p:grpSpPr>
                  <a:xfrm>
                    <a:off x="2676045" y="3377871"/>
                    <a:ext cx="1186433" cy="1188560"/>
                    <a:chOff x="1383181" y="3377871"/>
                    <a:chExt cx="1186433" cy="1188560"/>
                  </a:xfrm>
                </p:grpSpPr>
                <p:sp>
                  <p:nvSpPr>
                    <p:cNvPr id="116" name="L-Shape 115"/>
                    <p:cNvSpPr/>
                    <p:nvPr/>
                  </p:nvSpPr>
                  <p:spPr>
                    <a:xfrm>
                      <a:off x="1383181"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7" name="L-Shape 116"/>
                    <p:cNvSpPr/>
                    <p:nvPr/>
                  </p:nvSpPr>
                  <p:spPr>
                    <a:xfrm flipH="1">
                      <a:off x="2029613"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8" name="L-Shape 117"/>
                    <p:cNvSpPr/>
                    <p:nvPr/>
                  </p:nvSpPr>
                  <p:spPr>
                    <a:xfrm rot="5400000">
                      <a:off x="1383181"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9" name="L-Shape 118"/>
                    <p:cNvSpPr/>
                    <p:nvPr/>
                  </p:nvSpPr>
                  <p:spPr>
                    <a:xfrm rot="10800000">
                      <a:off x="2029614"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grpSp>
                <p:nvGrpSpPr>
                  <p:cNvPr id="106" name="Group 105"/>
                  <p:cNvGrpSpPr/>
                  <p:nvPr/>
                </p:nvGrpSpPr>
                <p:grpSpPr>
                  <a:xfrm>
                    <a:off x="1383181" y="4653519"/>
                    <a:ext cx="1186433" cy="1188560"/>
                    <a:chOff x="1383181" y="3377871"/>
                    <a:chExt cx="1186433" cy="1188560"/>
                  </a:xfrm>
                </p:grpSpPr>
                <p:sp>
                  <p:nvSpPr>
                    <p:cNvPr id="112" name="L-Shape 111"/>
                    <p:cNvSpPr/>
                    <p:nvPr/>
                  </p:nvSpPr>
                  <p:spPr>
                    <a:xfrm>
                      <a:off x="1383181"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3" name="L-Shape 112"/>
                    <p:cNvSpPr/>
                    <p:nvPr/>
                  </p:nvSpPr>
                  <p:spPr>
                    <a:xfrm flipH="1">
                      <a:off x="2029613"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4" name="L-Shape 113"/>
                    <p:cNvSpPr/>
                    <p:nvPr/>
                  </p:nvSpPr>
                  <p:spPr>
                    <a:xfrm rot="5400000">
                      <a:off x="1383181"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5" name="L-Shape 114"/>
                    <p:cNvSpPr/>
                    <p:nvPr/>
                  </p:nvSpPr>
                  <p:spPr>
                    <a:xfrm rot="10800000">
                      <a:off x="2029614"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grpSp>
                <p:nvGrpSpPr>
                  <p:cNvPr id="107" name="Group 106"/>
                  <p:cNvGrpSpPr/>
                  <p:nvPr/>
                </p:nvGrpSpPr>
                <p:grpSpPr>
                  <a:xfrm>
                    <a:off x="2676045" y="4653519"/>
                    <a:ext cx="1186433" cy="1188560"/>
                    <a:chOff x="1383181" y="3377871"/>
                    <a:chExt cx="1186433" cy="1188560"/>
                  </a:xfrm>
                </p:grpSpPr>
                <p:sp>
                  <p:nvSpPr>
                    <p:cNvPr id="108" name="L-Shape 107"/>
                    <p:cNvSpPr/>
                    <p:nvPr/>
                  </p:nvSpPr>
                  <p:spPr>
                    <a:xfrm>
                      <a:off x="1383181"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9" name="L-Shape 108"/>
                    <p:cNvSpPr/>
                    <p:nvPr/>
                  </p:nvSpPr>
                  <p:spPr>
                    <a:xfrm flipH="1">
                      <a:off x="2029613"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0" name="L-Shape 109"/>
                    <p:cNvSpPr/>
                    <p:nvPr/>
                  </p:nvSpPr>
                  <p:spPr>
                    <a:xfrm rot="5400000">
                      <a:off x="1383181"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1" name="L-Shape 110"/>
                    <p:cNvSpPr/>
                    <p:nvPr/>
                  </p:nvSpPr>
                  <p:spPr>
                    <a:xfrm rot="10800000">
                      <a:off x="2029614"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grpSp>
          </p:grpSp>
          <p:sp>
            <p:nvSpPr>
              <p:cNvPr id="59" name="Rectangle 58"/>
              <p:cNvSpPr/>
              <p:nvPr/>
            </p:nvSpPr>
            <p:spPr>
              <a:xfrm>
                <a:off x="4556276" y="3452735"/>
                <a:ext cx="1260000" cy="1260000"/>
              </a:xfrm>
              <a:prstGeom prst="rect">
                <a:avLst/>
              </a:prstGeom>
              <a:solidFill>
                <a:srgbClr val="00B0F0">
                  <a:alpha val="50000"/>
                </a:srgbClr>
              </a:solid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dirty="0">
                    <a:solidFill>
                      <a:schemeClr val="tx1"/>
                    </a:solidFill>
                    <a:effectLst>
                      <a:outerShdw blurRad="38100" dist="38100" dir="2700000" algn="tl">
                        <a:srgbClr val="000000">
                          <a:alpha val="43137"/>
                        </a:srgbClr>
                      </a:outerShdw>
                    </a:effectLst>
                  </a:rPr>
                  <a:t>Laser cutting field</a:t>
                </a:r>
              </a:p>
            </p:txBody>
          </p:sp>
        </p:grpSp>
        <p:grpSp>
          <p:nvGrpSpPr>
            <p:cNvPr id="2053" name="Group 2052"/>
            <p:cNvGrpSpPr/>
            <p:nvPr/>
          </p:nvGrpSpPr>
          <p:grpSpPr>
            <a:xfrm>
              <a:off x="8125326" y="3296963"/>
              <a:ext cx="2880000" cy="2952000"/>
              <a:chOff x="8125326" y="3296963"/>
              <a:chExt cx="2880000" cy="2952000"/>
            </a:xfrm>
          </p:grpSpPr>
          <p:grpSp>
            <p:nvGrpSpPr>
              <p:cNvPr id="125" name="Group 124"/>
              <p:cNvGrpSpPr/>
              <p:nvPr/>
            </p:nvGrpSpPr>
            <p:grpSpPr>
              <a:xfrm>
                <a:off x="8125326" y="3296963"/>
                <a:ext cx="2880000" cy="2952000"/>
                <a:chOff x="1236045" y="3213519"/>
                <a:chExt cx="2880000" cy="2952000"/>
              </a:xfrm>
            </p:grpSpPr>
            <p:sp>
              <p:nvSpPr>
                <p:cNvPr id="126" name="Rectangle 125"/>
                <p:cNvSpPr/>
                <p:nvPr/>
              </p:nvSpPr>
              <p:spPr>
                <a:xfrm>
                  <a:off x="1236045" y="3213519"/>
                  <a:ext cx="2880000" cy="2952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b" anchorCtr="0"/>
                <a:lstStyle/>
                <a:p>
                  <a:pPr algn="ctr"/>
                  <a:r>
                    <a:rPr lang="en-SG" dirty="0">
                      <a:solidFill>
                        <a:schemeClr val="tx1"/>
                      </a:solidFill>
                      <a:effectLst>
                        <a:outerShdw blurRad="38100" dist="38100" dir="2700000" algn="tl">
                          <a:srgbClr val="000000">
                            <a:alpha val="43137"/>
                          </a:srgbClr>
                        </a:outerShdw>
                      </a:effectLst>
                    </a:rPr>
                    <a:t>PCB panel</a:t>
                  </a:r>
                </a:p>
              </p:txBody>
            </p:sp>
            <p:grpSp>
              <p:nvGrpSpPr>
                <p:cNvPr id="127" name="Group 126"/>
                <p:cNvGrpSpPr/>
                <p:nvPr/>
              </p:nvGrpSpPr>
              <p:grpSpPr>
                <a:xfrm>
                  <a:off x="1436397" y="3421415"/>
                  <a:ext cx="2479297" cy="2464208"/>
                  <a:chOff x="1383181" y="3377871"/>
                  <a:chExt cx="2479297" cy="2464208"/>
                </a:xfrm>
              </p:grpSpPr>
              <p:grpSp>
                <p:nvGrpSpPr>
                  <p:cNvPr id="128" name="Group 127"/>
                  <p:cNvGrpSpPr/>
                  <p:nvPr/>
                </p:nvGrpSpPr>
                <p:grpSpPr>
                  <a:xfrm>
                    <a:off x="1383181" y="3377871"/>
                    <a:ext cx="1186433" cy="1188560"/>
                    <a:chOff x="1383181" y="3377871"/>
                    <a:chExt cx="1186433" cy="1188560"/>
                  </a:xfrm>
                </p:grpSpPr>
                <p:sp>
                  <p:nvSpPr>
                    <p:cNvPr id="144" name="L-Shape 143"/>
                    <p:cNvSpPr/>
                    <p:nvPr/>
                  </p:nvSpPr>
                  <p:spPr>
                    <a:xfrm>
                      <a:off x="1383181"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45" name="L-Shape 144"/>
                    <p:cNvSpPr/>
                    <p:nvPr/>
                  </p:nvSpPr>
                  <p:spPr>
                    <a:xfrm flipH="1">
                      <a:off x="2029613"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46" name="L-Shape 145"/>
                    <p:cNvSpPr/>
                    <p:nvPr/>
                  </p:nvSpPr>
                  <p:spPr>
                    <a:xfrm rot="5400000">
                      <a:off x="1383181"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47" name="L-Shape 146"/>
                    <p:cNvSpPr/>
                    <p:nvPr/>
                  </p:nvSpPr>
                  <p:spPr>
                    <a:xfrm rot="10800000">
                      <a:off x="2029614"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grpSp>
                <p:nvGrpSpPr>
                  <p:cNvPr id="129" name="Group 128"/>
                  <p:cNvGrpSpPr/>
                  <p:nvPr/>
                </p:nvGrpSpPr>
                <p:grpSpPr>
                  <a:xfrm>
                    <a:off x="2676045" y="3377871"/>
                    <a:ext cx="1186433" cy="1188560"/>
                    <a:chOff x="1383181" y="3377871"/>
                    <a:chExt cx="1186433" cy="1188560"/>
                  </a:xfrm>
                </p:grpSpPr>
                <p:sp>
                  <p:nvSpPr>
                    <p:cNvPr id="140" name="L-Shape 139"/>
                    <p:cNvSpPr/>
                    <p:nvPr/>
                  </p:nvSpPr>
                  <p:spPr>
                    <a:xfrm>
                      <a:off x="1383181"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41" name="L-Shape 140"/>
                    <p:cNvSpPr/>
                    <p:nvPr/>
                  </p:nvSpPr>
                  <p:spPr>
                    <a:xfrm flipH="1">
                      <a:off x="2029613"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42" name="L-Shape 141"/>
                    <p:cNvSpPr/>
                    <p:nvPr/>
                  </p:nvSpPr>
                  <p:spPr>
                    <a:xfrm rot="5400000">
                      <a:off x="1383181"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43" name="L-Shape 142"/>
                    <p:cNvSpPr/>
                    <p:nvPr/>
                  </p:nvSpPr>
                  <p:spPr>
                    <a:xfrm rot="10800000">
                      <a:off x="2029614"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grpSp>
                <p:nvGrpSpPr>
                  <p:cNvPr id="130" name="Group 129"/>
                  <p:cNvGrpSpPr/>
                  <p:nvPr/>
                </p:nvGrpSpPr>
                <p:grpSpPr>
                  <a:xfrm>
                    <a:off x="1383181" y="4653519"/>
                    <a:ext cx="1186433" cy="1188560"/>
                    <a:chOff x="1383181" y="3377871"/>
                    <a:chExt cx="1186433" cy="1188560"/>
                  </a:xfrm>
                </p:grpSpPr>
                <p:sp>
                  <p:nvSpPr>
                    <p:cNvPr id="136" name="L-Shape 135"/>
                    <p:cNvSpPr/>
                    <p:nvPr/>
                  </p:nvSpPr>
                  <p:spPr>
                    <a:xfrm>
                      <a:off x="1383181"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37" name="L-Shape 136"/>
                    <p:cNvSpPr/>
                    <p:nvPr/>
                  </p:nvSpPr>
                  <p:spPr>
                    <a:xfrm flipH="1">
                      <a:off x="2029613"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38" name="L-Shape 137"/>
                    <p:cNvSpPr/>
                    <p:nvPr/>
                  </p:nvSpPr>
                  <p:spPr>
                    <a:xfrm rot="5400000">
                      <a:off x="1383181"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39" name="L-Shape 138"/>
                    <p:cNvSpPr/>
                    <p:nvPr/>
                  </p:nvSpPr>
                  <p:spPr>
                    <a:xfrm rot="10800000">
                      <a:off x="2029614"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grpSp>
                <p:nvGrpSpPr>
                  <p:cNvPr id="131" name="Group 130"/>
                  <p:cNvGrpSpPr/>
                  <p:nvPr/>
                </p:nvGrpSpPr>
                <p:grpSpPr>
                  <a:xfrm>
                    <a:off x="2676045" y="4653519"/>
                    <a:ext cx="1186433" cy="1188560"/>
                    <a:chOff x="1383181" y="3377871"/>
                    <a:chExt cx="1186433" cy="1188560"/>
                  </a:xfrm>
                </p:grpSpPr>
                <p:sp>
                  <p:nvSpPr>
                    <p:cNvPr id="132" name="L-Shape 131"/>
                    <p:cNvSpPr/>
                    <p:nvPr/>
                  </p:nvSpPr>
                  <p:spPr>
                    <a:xfrm>
                      <a:off x="1383181"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33" name="L-Shape 132"/>
                    <p:cNvSpPr/>
                    <p:nvPr/>
                  </p:nvSpPr>
                  <p:spPr>
                    <a:xfrm flipH="1">
                      <a:off x="2029613" y="402643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34" name="L-Shape 133"/>
                    <p:cNvSpPr/>
                    <p:nvPr/>
                  </p:nvSpPr>
                  <p:spPr>
                    <a:xfrm rot="5400000">
                      <a:off x="1383181"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35" name="L-Shape 134"/>
                    <p:cNvSpPr/>
                    <p:nvPr/>
                  </p:nvSpPr>
                  <p:spPr>
                    <a:xfrm rot="10800000">
                      <a:off x="2029614" y="3377871"/>
                      <a:ext cx="540000" cy="540000"/>
                    </a:xfrm>
                    <a:prstGeom prst="corner">
                      <a:avLst>
                        <a:gd name="adj1" fmla="val 13034"/>
                        <a:gd name="adj2" fmla="val 14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grpSp>
          </p:grpSp>
          <p:sp>
            <p:nvSpPr>
              <p:cNvPr id="148" name="Rectangle 147"/>
              <p:cNvSpPr/>
              <p:nvPr/>
            </p:nvSpPr>
            <p:spPr>
              <a:xfrm>
                <a:off x="8296332" y="3473476"/>
                <a:ext cx="2520000" cy="2520000"/>
              </a:xfrm>
              <a:prstGeom prst="rect">
                <a:avLst/>
              </a:prstGeom>
              <a:solidFill>
                <a:srgbClr val="00B0F0">
                  <a:alpha val="50000"/>
                </a:srgbClr>
              </a:solid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dirty="0">
                    <a:solidFill>
                      <a:schemeClr val="tx1"/>
                    </a:solidFill>
                    <a:effectLst>
                      <a:outerShdw blurRad="38100" dist="38100" dir="2700000" algn="tl">
                        <a:srgbClr val="000000">
                          <a:alpha val="43137"/>
                        </a:srgbClr>
                      </a:outerShdw>
                    </a:effectLst>
                  </a:rPr>
                  <a:t>Laser cutting field</a:t>
                </a:r>
              </a:p>
            </p:txBody>
          </p:sp>
        </p:grpSp>
      </p:grpSp>
      <p:sp>
        <p:nvSpPr>
          <p:cNvPr id="2056" name="Multiply 2055"/>
          <p:cNvSpPr/>
          <p:nvPr/>
        </p:nvSpPr>
        <p:spPr>
          <a:xfrm>
            <a:off x="3289556" y="5312963"/>
            <a:ext cx="864000" cy="864000"/>
          </a:xfrm>
          <a:prstGeom prst="mathMultiply">
            <a:avLst>
              <a:gd name="adj1" fmla="val 1290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057" name="L-Shape 2056"/>
          <p:cNvSpPr/>
          <p:nvPr/>
        </p:nvSpPr>
        <p:spPr>
          <a:xfrm rot="2710851" flipH="1">
            <a:off x="7236166" y="5384371"/>
            <a:ext cx="325028" cy="612000"/>
          </a:xfrm>
          <a:prstGeom prst="corner">
            <a:avLst>
              <a:gd name="adj1" fmla="val 34789"/>
              <a:gd name="adj2" fmla="val 3749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55" name="L-Shape 154"/>
          <p:cNvSpPr/>
          <p:nvPr/>
        </p:nvSpPr>
        <p:spPr>
          <a:xfrm rot="2710851" flipH="1">
            <a:off x="10847450" y="5384371"/>
            <a:ext cx="325028" cy="612000"/>
          </a:xfrm>
          <a:prstGeom prst="corner">
            <a:avLst>
              <a:gd name="adj1" fmla="val 34789"/>
              <a:gd name="adj2" fmla="val 3749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8" name="Slide Number Placeholder 17"/>
          <p:cNvSpPr>
            <a:spLocks noGrp="1"/>
          </p:cNvSpPr>
          <p:nvPr>
            <p:ph type="sldNum" sz="quarter" idx="12"/>
          </p:nvPr>
        </p:nvSpPr>
        <p:spPr/>
        <p:txBody>
          <a:bodyPr/>
          <a:lstStyle/>
          <a:p>
            <a:fld id="{5F789F11-8FA2-4694-9B2E-79993A92E40D}" type="slidenum">
              <a:rPr lang="en-SG" smtClean="0"/>
              <a:t>21</a:t>
            </a:fld>
            <a:endParaRPr lang="en-SG"/>
          </a:p>
        </p:txBody>
      </p:sp>
      <p:sp>
        <p:nvSpPr>
          <p:cNvPr id="19" name="Footer Placeholder 18"/>
          <p:cNvSpPr>
            <a:spLocks noGrp="1"/>
          </p:cNvSpPr>
          <p:nvPr>
            <p:ph type="ftr" sz="quarter" idx="11"/>
          </p:nvPr>
        </p:nvSpPr>
        <p:spPr/>
        <p:txBody>
          <a:bodyPr/>
          <a:lstStyle/>
          <a:p>
            <a:r>
              <a:rPr lang="en-SG"/>
              <a:t>Getech Automation Pte Ltd</a:t>
            </a:r>
          </a:p>
        </p:txBody>
      </p:sp>
    </p:spTree>
    <p:extLst>
      <p:ext uri="{BB962C8B-B14F-4D97-AF65-F5344CB8AC3E}">
        <p14:creationId xmlns:p14="http://schemas.microsoft.com/office/powerpoint/2010/main" val="2950979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SG" dirty="0">
                <a:latin typeface="Arial Black" panose="020B0A04020102020204" pitchFamily="34" charset="0"/>
              </a:rPr>
              <a:t>What else</a:t>
            </a:r>
            <a:r>
              <a:rPr lang="en-SG" dirty="0"/>
              <a:t> do I have to consider?</a:t>
            </a:r>
          </a:p>
        </p:txBody>
      </p:sp>
      <p:sp>
        <p:nvSpPr>
          <p:cNvPr id="3" name="Content Placeholder 2"/>
          <p:cNvSpPr>
            <a:spLocks noGrp="1"/>
          </p:cNvSpPr>
          <p:nvPr>
            <p:ph idx="1"/>
          </p:nvPr>
        </p:nvSpPr>
        <p:spPr/>
        <p:txBody>
          <a:bodyPr/>
          <a:lstStyle/>
          <a:p>
            <a:pPr marL="0" indent="0">
              <a:buNone/>
            </a:pPr>
            <a:r>
              <a:rPr lang="en-SG" dirty="0"/>
              <a:t>Is </a:t>
            </a:r>
            <a:r>
              <a:rPr lang="en-SG" b="1" i="1" dirty="0"/>
              <a:t>automatic pick-and-place </a:t>
            </a:r>
            <a:r>
              <a:rPr lang="en-SG" dirty="0"/>
              <a:t>required?</a:t>
            </a:r>
          </a:p>
          <a:p>
            <a:r>
              <a:rPr lang="en-SG" dirty="0"/>
              <a:t>Although the laser can produce </a:t>
            </a:r>
            <a:r>
              <a:rPr lang="en-SG" b="1" i="1" dirty="0"/>
              <a:t>cut width smaller than 0.05mm</a:t>
            </a:r>
            <a:r>
              <a:rPr lang="en-SG" dirty="0"/>
              <a:t>, this amount of clearance is </a:t>
            </a:r>
            <a:r>
              <a:rPr lang="en-SG" b="1" i="1" dirty="0"/>
              <a:t>not conducive </a:t>
            </a:r>
            <a:r>
              <a:rPr lang="en-SG" dirty="0"/>
              <a:t>for automatic pick-and-place</a:t>
            </a:r>
          </a:p>
          <a:p>
            <a:r>
              <a:rPr lang="en-SG" dirty="0"/>
              <a:t>It is preferred to have cut widths bigger than 0.1mm </a:t>
            </a:r>
          </a:p>
        </p:txBody>
      </p:sp>
      <p:grpSp>
        <p:nvGrpSpPr>
          <p:cNvPr id="63" name="Group 62"/>
          <p:cNvGrpSpPr/>
          <p:nvPr/>
        </p:nvGrpSpPr>
        <p:grpSpPr>
          <a:xfrm>
            <a:off x="1052693" y="3833765"/>
            <a:ext cx="4708478" cy="2478135"/>
            <a:chOff x="611685" y="3698828"/>
            <a:chExt cx="4708478" cy="2478135"/>
          </a:xfrm>
        </p:grpSpPr>
        <p:grpSp>
          <p:nvGrpSpPr>
            <p:cNvPr id="14" name="Group 13"/>
            <p:cNvGrpSpPr/>
            <p:nvPr/>
          </p:nvGrpSpPr>
          <p:grpSpPr>
            <a:xfrm>
              <a:off x="2295846" y="5199252"/>
              <a:ext cx="1440000" cy="977711"/>
              <a:chOff x="2278200" y="4582920"/>
              <a:chExt cx="1440000" cy="977711"/>
            </a:xfrm>
          </p:grpSpPr>
          <p:sp>
            <p:nvSpPr>
              <p:cNvPr id="11" name="Round Same Side Corner Rectangle 10"/>
              <p:cNvSpPr/>
              <p:nvPr/>
            </p:nvSpPr>
            <p:spPr>
              <a:xfrm>
                <a:off x="2494200" y="4582920"/>
                <a:ext cx="1008000" cy="432000"/>
              </a:xfrm>
              <a:prstGeom prst="round2Same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Trapezoid 3"/>
              <p:cNvSpPr/>
              <p:nvPr/>
            </p:nvSpPr>
            <p:spPr>
              <a:xfrm>
                <a:off x="2278200" y="5020631"/>
                <a:ext cx="1440000" cy="540000"/>
              </a:xfrm>
              <a:prstGeom prst="trapezoid">
                <a:avLst>
                  <a:gd name="adj" fmla="val 227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 name="Rectangle 7"/>
              <p:cNvSpPr/>
              <p:nvPr/>
            </p:nvSpPr>
            <p:spPr>
              <a:xfrm>
                <a:off x="2578214" y="4942920"/>
                <a:ext cx="839972" cy="7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grpSp>
          <p:nvGrpSpPr>
            <p:cNvPr id="18" name="Group 17"/>
            <p:cNvGrpSpPr/>
            <p:nvPr/>
          </p:nvGrpSpPr>
          <p:grpSpPr>
            <a:xfrm>
              <a:off x="2594164" y="4123807"/>
              <a:ext cx="839972" cy="1069734"/>
              <a:chOff x="2594164" y="3445717"/>
              <a:chExt cx="839972" cy="1069734"/>
            </a:xfrm>
          </p:grpSpPr>
          <p:sp>
            <p:nvSpPr>
              <p:cNvPr id="16" name="Rectangle 15"/>
              <p:cNvSpPr/>
              <p:nvPr/>
            </p:nvSpPr>
            <p:spPr>
              <a:xfrm>
                <a:off x="2594164" y="3445717"/>
                <a:ext cx="839972" cy="402952"/>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7" name="Rectangle 16"/>
              <p:cNvSpPr/>
              <p:nvPr/>
            </p:nvSpPr>
            <p:spPr>
              <a:xfrm>
                <a:off x="2770173" y="3848738"/>
                <a:ext cx="487955" cy="666713"/>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t>Pick tool</a:t>
                </a:r>
              </a:p>
            </p:txBody>
          </p:sp>
        </p:grpSp>
        <p:sp>
          <p:nvSpPr>
            <p:cNvPr id="19" name="Up Arrow 18"/>
            <p:cNvSpPr/>
            <p:nvPr/>
          </p:nvSpPr>
          <p:spPr>
            <a:xfrm flipV="1">
              <a:off x="2654150" y="3698828"/>
              <a:ext cx="720000" cy="648000"/>
            </a:xfrm>
            <a:prstGeom prst="up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nvGrpSpPr>
            <p:cNvPr id="36" name="Group 35"/>
            <p:cNvGrpSpPr/>
            <p:nvPr/>
          </p:nvGrpSpPr>
          <p:grpSpPr>
            <a:xfrm>
              <a:off x="848006" y="5199252"/>
              <a:ext cx="1440000" cy="977711"/>
              <a:chOff x="2278200" y="4582920"/>
              <a:chExt cx="1440000" cy="977711"/>
            </a:xfrm>
          </p:grpSpPr>
          <p:sp>
            <p:nvSpPr>
              <p:cNvPr id="37" name="Round Same Side Corner Rectangle 36"/>
              <p:cNvSpPr/>
              <p:nvPr/>
            </p:nvSpPr>
            <p:spPr>
              <a:xfrm>
                <a:off x="2494200" y="4582920"/>
                <a:ext cx="1008000" cy="432000"/>
              </a:xfrm>
              <a:prstGeom prst="round2Same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8" name="Trapezoid 37"/>
              <p:cNvSpPr/>
              <p:nvPr/>
            </p:nvSpPr>
            <p:spPr>
              <a:xfrm>
                <a:off x="2278200" y="5020631"/>
                <a:ext cx="1440000" cy="540000"/>
              </a:xfrm>
              <a:prstGeom prst="trapezoid">
                <a:avLst>
                  <a:gd name="adj" fmla="val 227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9" name="Rectangle 38"/>
              <p:cNvSpPr/>
              <p:nvPr/>
            </p:nvSpPr>
            <p:spPr>
              <a:xfrm>
                <a:off x="2578214" y="4942920"/>
                <a:ext cx="839972" cy="7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grpSp>
          <p:nvGrpSpPr>
            <p:cNvPr id="40" name="Group 39"/>
            <p:cNvGrpSpPr/>
            <p:nvPr/>
          </p:nvGrpSpPr>
          <p:grpSpPr>
            <a:xfrm>
              <a:off x="3743685" y="5199252"/>
              <a:ext cx="1440000" cy="977711"/>
              <a:chOff x="2278200" y="4582920"/>
              <a:chExt cx="1440000" cy="977711"/>
            </a:xfrm>
          </p:grpSpPr>
          <p:sp>
            <p:nvSpPr>
              <p:cNvPr id="41" name="Round Same Side Corner Rectangle 40"/>
              <p:cNvSpPr/>
              <p:nvPr/>
            </p:nvSpPr>
            <p:spPr>
              <a:xfrm>
                <a:off x="2494200" y="4582920"/>
                <a:ext cx="1008000" cy="432000"/>
              </a:xfrm>
              <a:prstGeom prst="round2Same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2" name="Trapezoid 41"/>
              <p:cNvSpPr/>
              <p:nvPr/>
            </p:nvSpPr>
            <p:spPr>
              <a:xfrm>
                <a:off x="2278200" y="5020631"/>
                <a:ext cx="1440000" cy="540000"/>
              </a:xfrm>
              <a:prstGeom prst="trapezoid">
                <a:avLst>
                  <a:gd name="adj" fmla="val 227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3" name="Rectangle 42"/>
              <p:cNvSpPr/>
              <p:nvPr/>
            </p:nvSpPr>
            <p:spPr>
              <a:xfrm>
                <a:off x="2578214" y="4942920"/>
                <a:ext cx="839972" cy="7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cxnSp>
          <p:nvCxnSpPr>
            <p:cNvPr id="61" name="Straight Connector 60"/>
            <p:cNvCxnSpPr/>
            <p:nvPr/>
          </p:nvCxnSpPr>
          <p:spPr>
            <a:xfrm>
              <a:off x="611685" y="6176963"/>
              <a:ext cx="47084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4" name="Group 63"/>
          <p:cNvGrpSpPr/>
          <p:nvPr/>
        </p:nvGrpSpPr>
        <p:grpSpPr>
          <a:xfrm>
            <a:off x="5932546" y="3704539"/>
            <a:ext cx="4708478" cy="2607361"/>
            <a:chOff x="5631291" y="3569602"/>
            <a:chExt cx="4708478" cy="2607361"/>
          </a:xfrm>
        </p:grpSpPr>
        <p:grpSp>
          <p:nvGrpSpPr>
            <p:cNvPr id="32" name="Group 31"/>
            <p:cNvGrpSpPr/>
            <p:nvPr/>
          </p:nvGrpSpPr>
          <p:grpSpPr>
            <a:xfrm>
              <a:off x="7541975" y="3994581"/>
              <a:ext cx="839972" cy="1069734"/>
              <a:chOff x="2594164" y="3445717"/>
              <a:chExt cx="839972" cy="1069734"/>
            </a:xfrm>
          </p:grpSpPr>
          <p:sp>
            <p:nvSpPr>
              <p:cNvPr id="33" name="Rectangle 32"/>
              <p:cNvSpPr/>
              <p:nvPr/>
            </p:nvSpPr>
            <p:spPr>
              <a:xfrm>
                <a:off x="2594164" y="3445717"/>
                <a:ext cx="839972" cy="402952"/>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4" name="Rectangle 33"/>
              <p:cNvSpPr/>
              <p:nvPr/>
            </p:nvSpPr>
            <p:spPr>
              <a:xfrm>
                <a:off x="2770173" y="3848738"/>
                <a:ext cx="487955" cy="666713"/>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t>Pick tool</a:t>
                </a:r>
              </a:p>
            </p:txBody>
          </p:sp>
        </p:grpSp>
        <p:sp>
          <p:nvSpPr>
            <p:cNvPr id="35" name="Up Arrow 34"/>
            <p:cNvSpPr/>
            <p:nvPr/>
          </p:nvSpPr>
          <p:spPr>
            <a:xfrm>
              <a:off x="7601961" y="3569602"/>
              <a:ext cx="720000" cy="648000"/>
            </a:xfrm>
            <a:prstGeom prst="up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nvGrpSpPr>
            <p:cNvPr id="48" name="Group 47"/>
            <p:cNvGrpSpPr/>
            <p:nvPr/>
          </p:nvGrpSpPr>
          <p:grpSpPr>
            <a:xfrm>
              <a:off x="7241961" y="5072035"/>
              <a:ext cx="1440000" cy="977711"/>
              <a:chOff x="2278200" y="4582920"/>
              <a:chExt cx="1440000" cy="977711"/>
            </a:xfrm>
          </p:grpSpPr>
          <p:sp>
            <p:nvSpPr>
              <p:cNvPr id="49" name="Round Same Side Corner Rectangle 48"/>
              <p:cNvSpPr/>
              <p:nvPr/>
            </p:nvSpPr>
            <p:spPr>
              <a:xfrm>
                <a:off x="2494200" y="4582920"/>
                <a:ext cx="1008000" cy="432000"/>
              </a:xfrm>
              <a:prstGeom prst="round2Same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0" name="Trapezoid 49"/>
              <p:cNvSpPr/>
              <p:nvPr/>
            </p:nvSpPr>
            <p:spPr>
              <a:xfrm>
                <a:off x="2278200" y="5020631"/>
                <a:ext cx="1440000" cy="540000"/>
              </a:xfrm>
              <a:prstGeom prst="trapezoid">
                <a:avLst>
                  <a:gd name="adj" fmla="val 227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1" name="Rectangle 50"/>
              <p:cNvSpPr/>
              <p:nvPr/>
            </p:nvSpPr>
            <p:spPr>
              <a:xfrm>
                <a:off x="2578214" y="4942920"/>
                <a:ext cx="839972" cy="7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grpSp>
          <p:nvGrpSpPr>
            <p:cNvPr id="52" name="Group 51"/>
            <p:cNvGrpSpPr/>
            <p:nvPr/>
          </p:nvGrpSpPr>
          <p:grpSpPr>
            <a:xfrm>
              <a:off x="5794121" y="5199252"/>
              <a:ext cx="1440000" cy="977711"/>
              <a:chOff x="2278200" y="4582920"/>
              <a:chExt cx="1440000" cy="977711"/>
            </a:xfrm>
          </p:grpSpPr>
          <p:sp>
            <p:nvSpPr>
              <p:cNvPr id="53" name="Round Same Side Corner Rectangle 52"/>
              <p:cNvSpPr/>
              <p:nvPr/>
            </p:nvSpPr>
            <p:spPr>
              <a:xfrm>
                <a:off x="2494200" y="4582920"/>
                <a:ext cx="1008000" cy="432000"/>
              </a:xfrm>
              <a:prstGeom prst="round2Same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4" name="Trapezoid 53"/>
              <p:cNvSpPr/>
              <p:nvPr/>
            </p:nvSpPr>
            <p:spPr>
              <a:xfrm>
                <a:off x="2278200" y="5020631"/>
                <a:ext cx="1440000" cy="540000"/>
              </a:xfrm>
              <a:prstGeom prst="trapezoid">
                <a:avLst>
                  <a:gd name="adj" fmla="val 227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5" name="Rectangle 54"/>
              <p:cNvSpPr/>
              <p:nvPr/>
            </p:nvSpPr>
            <p:spPr>
              <a:xfrm>
                <a:off x="2578214" y="4942920"/>
                <a:ext cx="839972" cy="7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grpSp>
          <p:nvGrpSpPr>
            <p:cNvPr id="56" name="Group 55"/>
            <p:cNvGrpSpPr/>
            <p:nvPr/>
          </p:nvGrpSpPr>
          <p:grpSpPr>
            <a:xfrm rot="185842">
              <a:off x="8702304" y="5161064"/>
              <a:ext cx="1440000" cy="977710"/>
              <a:chOff x="2278200" y="4582920"/>
              <a:chExt cx="1440000" cy="977710"/>
            </a:xfrm>
          </p:grpSpPr>
          <p:sp>
            <p:nvSpPr>
              <p:cNvPr id="57" name="Round Same Side Corner Rectangle 56"/>
              <p:cNvSpPr/>
              <p:nvPr/>
            </p:nvSpPr>
            <p:spPr>
              <a:xfrm>
                <a:off x="2494200" y="4582920"/>
                <a:ext cx="1008000" cy="432000"/>
              </a:xfrm>
              <a:prstGeom prst="round2Same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8" name="Trapezoid 57"/>
              <p:cNvSpPr/>
              <p:nvPr/>
            </p:nvSpPr>
            <p:spPr>
              <a:xfrm>
                <a:off x="2278200" y="5020630"/>
                <a:ext cx="1440000" cy="540000"/>
              </a:xfrm>
              <a:prstGeom prst="trapezoid">
                <a:avLst>
                  <a:gd name="adj" fmla="val 227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9" name="Rectangle 58"/>
              <p:cNvSpPr/>
              <p:nvPr/>
            </p:nvSpPr>
            <p:spPr>
              <a:xfrm>
                <a:off x="2578214" y="4942920"/>
                <a:ext cx="839972" cy="7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cxnSp>
          <p:nvCxnSpPr>
            <p:cNvPr id="62" name="Straight Connector 61"/>
            <p:cNvCxnSpPr/>
            <p:nvPr/>
          </p:nvCxnSpPr>
          <p:spPr>
            <a:xfrm>
              <a:off x="5631291" y="6176963"/>
              <a:ext cx="47084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4"/>
          <p:cNvSpPr>
            <a:spLocks noGrp="1"/>
          </p:cNvSpPr>
          <p:nvPr>
            <p:ph type="sldNum" sz="quarter" idx="12"/>
          </p:nvPr>
        </p:nvSpPr>
        <p:spPr/>
        <p:txBody>
          <a:bodyPr/>
          <a:lstStyle/>
          <a:p>
            <a:fld id="{5F789F11-8FA2-4694-9B2E-79993A92E40D}" type="slidenum">
              <a:rPr lang="en-SG" smtClean="0"/>
              <a:t>22</a:t>
            </a:fld>
            <a:endParaRPr lang="en-SG"/>
          </a:p>
        </p:txBody>
      </p:sp>
      <p:sp>
        <p:nvSpPr>
          <p:cNvPr id="6" name="Footer Placeholder 5"/>
          <p:cNvSpPr>
            <a:spLocks noGrp="1"/>
          </p:cNvSpPr>
          <p:nvPr>
            <p:ph type="ftr" sz="quarter" idx="11"/>
          </p:nvPr>
        </p:nvSpPr>
        <p:spPr/>
        <p:txBody>
          <a:bodyPr/>
          <a:lstStyle/>
          <a:p>
            <a:r>
              <a:rPr lang="en-SG"/>
              <a:t>Getech Automation Pte Ltd</a:t>
            </a:r>
          </a:p>
        </p:txBody>
      </p:sp>
    </p:spTree>
    <p:extLst>
      <p:ext uri="{BB962C8B-B14F-4D97-AF65-F5344CB8AC3E}">
        <p14:creationId xmlns:p14="http://schemas.microsoft.com/office/powerpoint/2010/main" val="1896094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SG" dirty="0">
                <a:latin typeface="Arial Black" panose="020B0A04020102020204" pitchFamily="34" charset="0"/>
              </a:rPr>
              <a:t>Common</a:t>
            </a:r>
            <a:r>
              <a:rPr lang="en-SG" dirty="0"/>
              <a:t> questions – 1 </a:t>
            </a:r>
          </a:p>
        </p:txBody>
      </p:sp>
      <p:sp>
        <p:nvSpPr>
          <p:cNvPr id="3" name="Content Placeholder 2"/>
          <p:cNvSpPr>
            <a:spLocks noGrp="1"/>
          </p:cNvSpPr>
          <p:nvPr>
            <p:ph idx="1"/>
          </p:nvPr>
        </p:nvSpPr>
        <p:spPr/>
        <p:txBody>
          <a:bodyPr>
            <a:normAutofit lnSpcReduction="10000"/>
          </a:bodyPr>
          <a:lstStyle/>
          <a:p>
            <a:pPr marL="0" indent="0" algn="just">
              <a:buNone/>
            </a:pPr>
            <a:r>
              <a:rPr lang="en-SG" b="1" dirty="0"/>
              <a:t>Why do I need a fixture to secure my PCB? I thought it is a contact-less cutting process.</a:t>
            </a:r>
          </a:p>
          <a:p>
            <a:pPr marL="0" indent="0" algn="just">
              <a:buNone/>
            </a:pPr>
            <a:endParaRPr lang="en-SG" dirty="0"/>
          </a:p>
          <a:p>
            <a:pPr marL="0" indent="0" algn="just">
              <a:buNone/>
            </a:pPr>
            <a:r>
              <a:rPr lang="en-SG" i="1" dirty="0"/>
              <a:t>Although there is no mechanical cutting force imparted by the laser, there is a natural ‘recoil’ action upon breakage. The force holding the PCBs together via the tabs is suddenly gone, therefore the PCBs and tabs may move a little after being cut through. This will affect the cutting of the subsequent tabs.</a:t>
            </a:r>
          </a:p>
          <a:p>
            <a:pPr marL="0" indent="0" algn="just">
              <a:buNone/>
            </a:pPr>
            <a:endParaRPr lang="en-SG" dirty="0"/>
          </a:p>
          <a:p>
            <a:pPr marL="0" indent="0" algn="just">
              <a:buNone/>
            </a:pPr>
            <a:r>
              <a:rPr lang="en-SG" i="1" dirty="0"/>
              <a:t>Also, a top press is usually required if the panel warpage is bad.</a:t>
            </a:r>
          </a:p>
        </p:txBody>
      </p:sp>
      <p:sp>
        <p:nvSpPr>
          <p:cNvPr id="4" name="Slide Number Placeholder 3"/>
          <p:cNvSpPr>
            <a:spLocks noGrp="1"/>
          </p:cNvSpPr>
          <p:nvPr>
            <p:ph type="sldNum" sz="quarter" idx="12"/>
          </p:nvPr>
        </p:nvSpPr>
        <p:spPr/>
        <p:txBody>
          <a:bodyPr/>
          <a:lstStyle/>
          <a:p>
            <a:fld id="{5F789F11-8FA2-4694-9B2E-79993A92E40D}" type="slidenum">
              <a:rPr lang="en-SG" smtClean="0"/>
              <a:t>23</a:t>
            </a:fld>
            <a:endParaRPr lang="en-SG"/>
          </a:p>
        </p:txBody>
      </p:sp>
      <p:sp>
        <p:nvSpPr>
          <p:cNvPr id="5" name="Footer Placeholder 4"/>
          <p:cNvSpPr>
            <a:spLocks noGrp="1"/>
          </p:cNvSpPr>
          <p:nvPr>
            <p:ph type="ftr" sz="quarter" idx="11"/>
          </p:nvPr>
        </p:nvSpPr>
        <p:spPr/>
        <p:txBody>
          <a:bodyPr/>
          <a:lstStyle/>
          <a:p>
            <a:r>
              <a:rPr lang="en-SG"/>
              <a:t>Getech Automation Pte Ltd</a:t>
            </a:r>
          </a:p>
        </p:txBody>
      </p:sp>
    </p:spTree>
    <p:extLst>
      <p:ext uri="{BB962C8B-B14F-4D97-AF65-F5344CB8AC3E}">
        <p14:creationId xmlns:p14="http://schemas.microsoft.com/office/powerpoint/2010/main" val="574107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SG" dirty="0">
                <a:latin typeface="Arial Black" panose="020B0A04020102020204" pitchFamily="34" charset="0"/>
              </a:rPr>
              <a:t>Common</a:t>
            </a:r>
            <a:r>
              <a:rPr lang="en-SG" dirty="0"/>
              <a:t> questions – 2 </a:t>
            </a:r>
          </a:p>
        </p:txBody>
      </p:sp>
      <p:sp>
        <p:nvSpPr>
          <p:cNvPr id="3" name="Content Placeholder 2"/>
          <p:cNvSpPr>
            <a:spLocks noGrp="1"/>
          </p:cNvSpPr>
          <p:nvPr>
            <p:ph idx="1"/>
          </p:nvPr>
        </p:nvSpPr>
        <p:spPr/>
        <p:txBody>
          <a:bodyPr/>
          <a:lstStyle/>
          <a:p>
            <a:pPr marL="0" indent="0" algn="just">
              <a:buNone/>
            </a:pPr>
            <a:r>
              <a:rPr lang="en-SG" b="1" dirty="0"/>
              <a:t>Will the process generate dust or debris?</a:t>
            </a:r>
          </a:p>
          <a:p>
            <a:pPr marL="0" indent="0" algn="just">
              <a:buNone/>
            </a:pPr>
            <a:endParaRPr lang="en-SG" dirty="0"/>
          </a:p>
          <a:p>
            <a:pPr marL="0" indent="0" algn="just">
              <a:buNone/>
            </a:pPr>
            <a:r>
              <a:rPr lang="en-SG" i="1" dirty="0"/>
              <a:t>Yes, it will. Laser cutting processes typically generate fine dust particles ranging between a few hundred microns to under a micron in diameter. PCBs, being fibre composites, will also generate debris.</a:t>
            </a:r>
          </a:p>
        </p:txBody>
      </p:sp>
      <p:sp>
        <p:nvSpPr>
          <p:cNvPr id="4" name="Slide Number Placeholder 3"/>
          <p:cNvSpPr>
            <a:spLocks noGrp="1"/>
          </p:cNvSpPr>
          <p:nvPr>
            <p:ph type="sldNum" sz="quarter" idx="12"/>
          </p:nvPr>
        </p:nvSpPr>
        <p:spPr/>
        <p:txBody>
          <a:bodyPr/>
          <a:lstStyle/>
          <a:p>
            <a:fld id="{5F789F11-8FA2-4694-9B2E-79993A92E40D}" type="slidenum">
              <a:rPr lang="en-SG" smtClean="0"/>
              <a:t>24</a:t>
            </a:fld>
            <a:endParaRPr lang="en-SG"/>
          </a:p>
        </p:txBody>
      </p:sp>
      <p:sp>
        <p:nvSpPr>
          <p:cNvPr id="5" name="Footer Placeholder 4"/>
          <p:cNvSpPr>
            <a:spLocks noGrp="1"/>
          </p:cNvSpPr>
          <p:nvPr>
            <p:ph type="ftr" sz="quarter" idx="11"/>
          </p:nvPr>
        </p:nvSpPr>
        <p:spPr/>
        <p:txBody>
          <a:bodyPr/>
          <a:lstStyle/>
          <a:p>
            <a:r>
              <a:rPr lang="en-SG"/>
              <a:t>Getech Automation Pte Ltd</a:t>
            </a:r>
          </a:p>
        </p:txBody>
      </p:sp>
    </p:spTree>
    <p:extLst>
      <p:ext uri="{BB962C8B-B14F-4D97-AF65-F5344CB8AC3E}">
        <p14:creationId xmlns:p14="http://schemas.microsoft.com/office/powerpoint/2010/main" val="753472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E3CFA-8C4E-430A-9726-E98264942E99}"/>
              </a:ext>
            </a:extLst>
          </p:cNvPr>
          <p:cNvSpPr>
            <a:spLocks noGrp="1"/>
          </p:cNvSpPr>
          <p:nvPr>
            <p:ph type="title"/>
          </p:nvPr>
        </p:nvSpPr>
        <p:spPr>
          <a:xfrm>
            <a:off x="4215882" y="2501835"/>
            <a:ext cx="1634412" cy="1325563"/>
          </a:xfrm>
        </p:spPr>
        <p:txBody>
          <a:bodyPr/>
          <a:lstStyle/>
          <a:p>
            <a:r>
              <a:rPr lang="en-US" dirty="0"/>
              <a:t>END</a:t>
            </a:r>
          </a:p>
        </p:txBody>
      </p:sp>
      <p:sp>
        <p:nvSpPr>
          <p:cNvPr id="4" name="Footer Placeholder 3">
            <a:extLst>
              <a:ext uri="{FF2B5EF4-FFF2-40B4-BE49-F238E27FC236}">
                <a16:creationId xmlns:a16="http://schemas.microsoft.com/office/drawing/2014/main" id="{AAE63009-8FD3-4C82-A797-6B7EBCFD7B60}"/>
              </a:ext>
            </a:extLst>
          </p:cNvPr>
          <p:cNvSpPr>
            <a:spLocks noGrp="1"/>
          </p:cNvSpPr>
          <p:nvPr>
            <p:ph type="ftr" sz="quarter" idx="11"/>
          </p:nvPr>
        </p:nvSpPr>
        <p:spPr/>
        <p:txBody>
          <a:bodyPr/>
          <a:lstStyle/>
          <a:p>
            <a:r>
              <a:rPr lang="en-SG"/>
              <a:t>Getech Automation Pte Ltd</a:t>
            </a:r>
          </a:p>
        </p:txBody>
      </p:sp>
      <p:sp>
        <p:nvSpPr>
          <p:cNvPr id="5" name="Slide Number Placeholder 4">
            <a:extLst>
              <a:ext uri="{FF2B5EF4-FFF2-40B4-BE49-F238E27FC236}">
                <a16:creationId xmlns:a16="http://schemas.microsoft.com/office/drawing/2014/main" id="{B7D6A3DB-5016-4E1C-ACDA-89F0877E072E}"/>
              </a:ext>
            </a:extLst>
          </p:cNvPr>
          <p:cNvSpPr>
            <a:spLocks noGrp="1"/>
          </p:cNvSpPr>
          <p:nvPr>
            <p:ph type="sldNum" sz="quarter" idx="12"/>
          </p:nvPr>
        </p:nvSpPr>
        <p:spPr/>
        <p:txBody>
          <a:bodyPr/>
          <a:lstStyle/>
          <a:p>
            <a:fld id="{5F789F11-8FA2-4694-9B2E-79993A92E40D}" type="slidenum">
              <a:rPr lang="en-SG" smtClean="0"/>
              <a:pPr/>
              <a:t>25</a:t>
            </a:fld>
            <a:endParaRPr lang="en-SG"/>
          </a:p>
        </p:txBody>
      </p:sp>
    </p:spTree>
    <p:extLst>
      <p:ext uri="{BB962C8B-B14F-4D97-AF65-F5344CB8AC3E}">
        <p14:creationId xmlns:p14="http://schemas.microsoft.com/office/powerpoint/2010/main" val="1424293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SG" dirty="0"/>
              <a:t>What is </a:t>
            </a:r>
            <a:r>
              <a:rPr lang="en-SG" dirty="0">
                <a:latin typeface="Arial Black" panose="020B0A04020102020204" pitchFamily="34" charset="0"/>
              </a:rPr>
              <a:t>laser</a:t>
            </a:r>
            <a:r>
              <a:rPr lang="en-SG" dirty="0"/>
              <a:t>?</a:t>
            </a:r>
          </a:p>
        </p:txBody>
      </p:sp>
      <p:sp>
        <p:nvSpPr>
          <p:cNvPr id="8" name="Content Placeholder 7"/>
          <p:cNvSpPr>
            <a:spLocks noGrp="1"/>
          </p:cNvSpPr>
          <p:nvPr>
            <p:ph idx="1"/>
          </p:nvPr>
        </p:nvSpPr>
        <p:spPr/>
        <p:txBody>
          <a:bodyPr/>
          <a:lstStyle/>
          <a:p>
            <a:pPr marL="0" indent="0">
              <a:buNone/>
            </a:pPr>
            <a:r>
              <a:rPr lang="en-SG" b="1" u="sng" dirty="0"/>
              <a:t>L</a:t>
            </a:r>
            <a:r>
              <a:rPr lang="en-SG" dirty="0">
                <a:solidFill>
                  <a:schemeClr val="tx1">
                    <a:lumMod val="50000"/>
                    <a:lumOff val="50000"/>
                  </a:schemeClr>
                </a:solidFill>
              </a:rPr>
              <a:t>ight</a:t>
            </a:r>
            <a:r>
              <a:rPr lang="en-SG" dirty="0"/>
              <a:t> </a:t>
            </a:r>
            <a:r>
              <a:rPr lang="en-SG" b="1" u="sng" dirty="0"/>
              <a:t>A</a:t>
            </a:r>
            <a:r>
              <a:rPr lang="en-SG" dirty="0">
                <a:solidFill>
                  <a:schemeClr val="tx1">
                    <a:lumMod val="50000"/>
                    <a:lumOff val="50000"/>
                  </a:schemeClr>
                </a:solidFill>
              </a:rPr>
              <a:t>mplification</a:t>
            </a:r>
            <a:r>
              <a:rPr lang="en-SG" dirty="0"/>
              <a:t> </a:t>
            </a:r>
            <a:r>
              <a:rPr lang="en-SG" dirty="0">
                <a:solidFill>
                  <a:schemeClr val="tx1">
                    <a:lumMod val="50000"/>
                    <a:lumOff val="50000"/>
                  </a:schemeClr>
                </a:solidFill>
              </a:rPr>
              <a:t>by</a:t>
            </a:r>
            <a:r>
              <a:rPr lang="en-SG" dirty="0"/>
              <a:t> </a:t>
            </a:r>
            <a:r>
              <a:rPr lang="en-SG" b="1" u="sng" dirty="0"/>
              <a:t>S</a:t>
            </a:r>
            <a:r>
              <a:rPr lang="en-SG" dirty="0">
                <a:solidFill>
                  <a:schemeClr val="tx1">
                    <a:lumMod val="50000"/>
                    <a:lumOff val="50000"/>
                  </a:schemeClr>
                </a:solidFill>
              </a:rPr>
              <a:t>timulated</a:t>
            </a:r>
            <a:r>
              <a:rPr lang="en-SG" dirty="0"/>
              <a:t> </a:t>
            </a:r>
            <a:r>
              <a:rPr lang="en-SG" b="1" u="sng" dirty="0"/>
              <a:t>E</a:t>
            </a:r>
            <a:r>
              <a:rPr lang="en-SG" dirty="0">
                <a:solidFill>
                  <a:schemeClr val="tx1">
                    <a:lumMod val="50000"/>
                    <a:lumOff val="50000"/>
                  </a:schemeClr>
                </a:solidFill>
              </a:rPr>
              <a:t>mission</a:t>
            </a:r>
            <a:r>
              <a:rPr lang="en-SG" dirty="0"/>
              <a:t> </a:t>
            </a:r>
            <a:r>
              <a:rPr lang="en-SG" dirty="0">
                <a:solidFill>
                  <a:schemeClr val="tx1">
                    <a:lumMod val="50000"/>
                    <a:lumOff val="50000"/>
                  </a:schemeClr>
                </a:solidFill>
              </a:rPr>
              <a:t>of</a:t>
            </a:r>
            <a:r>
              <a:rPr lang="en-SG" dirty="0"/>
              <a:t> </a:t>
            </a:r>
            <a:r>
              <a:rPr lang="en-SG" b="1" u="sng" dirty="0"/>
              <a:t>R</a:t>
            </a:r>
            <a:r>
              <a:rPr lang="en-SG" dirty="0">
                <a:solidFill>
                  <a:schemeClr val="tx1">
                    <a:lumMod val="50000"/>
                    <a:lumOff val="50000"/>
                  </a:schemeClr>
                </a:solidFill>
              </a:rPr>
              <a:t>adiation</a:t>
            </a:r>
          </a:p>
          <a:p>
            <a:r>
              <a:rPr lang="en-SG" dirty="0"/>
              <a:t>It is simply light with some unique properties</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500" r="508"/>
          <a:stretch/>
        </p:blipFill>
        <p:spPr>
          <a:xfrm>
            <a:off x="6601496" y="2976563"/>
            <a:ext cx="4752304" cy="3200400"/>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577"/>
          <a:stretch/>
        </p:blipFill>
        <p:spPr>
          <a:xfrm>
            <a:off x="838200" y="2974367"/>
            <a:ext cx="4759038" cy="3202596"/>
          </a:xfrm>
          <a:prstGeom prst="rect">
            <a:avLst/>
          </a:prstGeom>
          <a:effectLst>
            <a:outerShdw blurRad="50800" dist="38100" dir="2700000" algn="tl" rotWithShape="0">
              <a:prstClr val="black">
                <a:alpha val="40000"/>
              </a:prstClr>
            </a:outerShdw>
          </a:effectLst>
        </p:spPr>
      </p:pic>
      <p:sp>
        <p:nvSpPr>
          <p:cNvPr id="11" name="TextBox 10"/>
          <p:cNvSpPr txBox="1"/>
          <p:nvPr/>
        </p:nvSpPr>
        <p:spPr>
          <a:xfrm>
            <a:off x="966990" y="3060277"/>
            <a:ext cx="1982273" cy="1107996"/>
          </a:xfrm>
          <a:prstGeom prst="rect">
            <a:avLst/>
          </a:prstGeom>
          <a:noFill/>
        </p:spPr>
        <p:txBody>
          <a:bodyPr wrap="square" rtlCol="0">
            <a:spAutoFit/>
          </a:bodyPr>
          <a:lstStyle/>
          <a:p>
            <a:r>
              <a:rPr lang="en-SG" dirty="0">
                <a:solidFill>
                  <a:schemeClr val="bg1"/>
                </a:solidFill>
              </a:rPr>
              <a:t>Laser</a:t>
            </a:r>
          </a:p>
          <a:p>
            <a:pPr marL="285750" indent="-285750">
              <a:buFont typeface="Arial" panose="020B0604020202020204" pitchFamily="34" charset="0"/>
              <a:buChar char="•"/>
            </a:pPr>
            <a:r>
              <a:rPr lang="en-SG" sz="1600" dirty="0">
                <a:solidFill>
                  <a:schemeClr val="bg1"/>
                </a:solidFill>
              </a:rPr>
              <a:t>Artificial</a:t>
            </a:r>
          </a:p>
          <a:p>
            <a:pPr marL="285750" indent="-285750">
              <a:buFont typeface="Arial" panose="020B0604020202020204" pitchFamily="34" charset="0"/>
              <a:buChar char="•"/>
            </a:pPr>
            <a:r>
              <a:rPr lang="en-SG" sz="1600" dirty="0">
                <a:solidFill>
                  <a:schemeClr val="bg1"/>
                </a:solidFill>
              </a:rPr>
              <a:t>Mono-chromatic</a:t>
            </a:r>
          </a:p>
          <a:p>
            <a:pPr marL="285750" indent="-285750">
              <a:buFont typeface="Arial" panose="020B0604020202020204" pitchFamily="34" charset="0"/>
              <a:buChar char="•"/>
            </a:pPr>
            <a:r>
              <a:rPr lang="en-SG" sz="1600" dirty="0">
                <a:solidFill>
                  <a:schemeClr val="bg1"/>
                </a:solidFill>
              </a:rPr>
              <a:t>Coherent</a:t>
            </a:r>
          </a:p>
        </p:txBody>
      </p:sp>
      <p:sp>
        <p:nvSpPr>
          <p:cNvPr id="12" name="TextBox 11"/>
          <p:cNvSpPr txBox="1"/>
          <p:nvPr/>
        </p:nvSpPr>
        <p:spPr>
          <a:xfrm>
            <a:off x="9129512" y="3060277"/>
            <a:ext cx="2370785" cy="1107996"/>
          </a:xfrm>
          <a:prstGeom prst="rect">
            <a:avLst/>
          </a:prstGeom>
          <a:noFill/>
        </p:spPr>
        <p:txBody>
          <a:bodyPr wrap="square" rtlCol="0">
            <a:spAutoFit/>
          </a:bodyPr>
          <a:lstStyle/>
          <a:p>
            <a:r>
              <a:rPr lang="en-SG" dirty="0">
                <a:solidFill>
                  <a:schemeClr val="bg1"/>
                </a:solidFill>
              </a:rPr>
              <a:t>Ordinary visible light</a:t>
            </a:r>
          </a:p>
          <a:p>
            <a:pPr marL="285750" indent="-285750">
              <a:buFont typeface="Arial" panose="020B0604020202020204" pitchFamily="34" charset="0"/>
              <a:buChar char="•"/>
            </a:pPr>
            <a:r>
              <a:rPr lang="en-SG" sz="1600" dirty="0">
                <a:solidFill>
                  <a:schemeClr val="bg1"/>
                </a:solidFill>
              </a:rPr>
              <a:t>Natural and artificial</a:t>
            </a:r>
          </a:p>
          <a:p>
            <a:pPr marL="285750" indent="-285750">
              <a:buFont typeface="Arial" panose="020B0604020202020204" pitchFamily="34" charset="0"/>
              <a:buChar char="•"/>
            </a:pPr>
            <a:r>
              <a:rPr lang="en-SG" sz="1600" dirty="0">
                <a:solidFill>
                  <a:schemeClr val="bg1"/>
                </a:solidFill>
              </a:rPr>
              <a:t>Poly-chromatic</a:t>
            </a:r>
          </a:p>
          <a:p>
            <a:pPr marL="285750" indent="-285750">
              <a:buFont typeface="Arial" panose="020B0604020202020204" pitchFamily="34" charset="0"/>
              <a:buChar char="•"/>
            </a:pPr>
            <a:r>
              <a:rPr lang="en-SG" sz="1600" dirty="0">
                <a:solidFill>
                  <a:schemeClr val="bg1"/>
                </a:solidFill>
              </a:rPr>
              <a:t>Not coherent</a:t>
            </a:r>
          </a:p>
        </p:txBody>
      </p:sp>
      <p:sp>
        <p:nvSpPr>
          <p:cNvPr id="2" name="Slide Number Placeholder 1"/>
          <p:cNvSpPr>
            <a:spLocks noGrp="1"/>
          </p:cNvSpPr>
          <p:nvPr>
            <p:ph type="sldNum" sz="quarter" idx="12"/>
          </p:nvPr>
        </p:nvSpPr>
        <p:spPr/>
        <p:txBody>
          <a:bodyPr/>
          <a:lstStyle/>
          <a:p>
            <a:fld id="{5F789F11-8FA2-4694-9B2E-79993A92E40D}" type="slidenum">
              <a:rPr lang="en-SG" smtClean="0"/>
              <a:t>3</a:t>
            </a:fld>
            <a:endParaRPr lang="en-SG"/>
          </a:p>
        </p:txBody>
      </p:sp>
      <p:sp>
        <p:nvSpPr>
          <p:cNvPr id="3" name="Footer Placeholder 2"/>
          <p:cNvSpPr>
            <a:spLocks noGrp="1"/>
          </p:cNvSpPr>
          <p:nvPr>
            <p:ph type="ftr" sz="quarter" idx="11"/>
          </p:nvPr>
        </p:nvSpPr>
        <p:spPr/>
        <p:txBody>
          <a:bodyPr/>
          <a:lstStyle/>
          <a:p>
            <a:r>
              <a:rPr lang="en-SG"/>
              <a:t>Getech Automation Pte Ltd</a:t>
            </a:r>
          </a:p>
        </p:txBody>
      </p:sp>
      <p:sp>
        <p:nvSpPr>
          <p:cNvPr id="4" name="TextBox 3"/>
          <p:cNvSpPr txBox="1"/>
          <p:nvPr/>
        </p:nvSpPr>
        <p:spPr>
          <a:xfrm>
            <a:off x="4546360" y="5863064"/>
            <a:ext cx="1050878" cy="313899"/>
          </a:xfrm>
          <a:prstGeom prst="rect">
            <a:avLst/>
          </a:prstGeom>
          <a:noFill/>
        </p:spPr>
        <p:txBody>
          <a:bodyPr wrap="square" rtlCol="0">
            <a:spAutoFit/>
          </a:bodyPr>
          <a:lstStyle/>
          <a:p>
            <a:pPr algn="ctr"/>
            <a:r>
              <a:rPr lang="en-SG" sz="1400" i="1" dirty="0">
                <a:solidFill>
                  <a:schemeClr val="bg1">
                    <a:lumMod val="75000"/>
                  </a:schemeClr>
                </a:solidFill>
              </a:rPr>
              <a:t>©</a:t>
            </a:r>
            <a:r>
              <a:rPr lang="en-SG" sz="1400" i="1" dirty="0" err="1">
                <a:solidFill>
                  <a:schemeClr val="bg1">
                    <a:lumMod val="75000"/>
                  </a:schemeClr>
                </a:solidFill>
              </a:rPr>
              <a:t>mattbell</a:t>
            </a:r>
            <a:endParaRPr lang="en-SG" sz="1400" i="1" dirty="0">
              <a:solidFill>
                <a:schemeClr val="bg1">
                  <a:lumMod val="75000"/>
                </a:schemeClr>
              </a:solidFill>
            </a:endParaRPr>
          </a:p>
        </p:txBody>
      </p:sp>
    </p:spTree>
    <p:extLst>
      <p:ext uri="{BB962C8B-B14F-4D97-AF65-F5344CB8AC3E}">
        <p14:creationId xmlns:p14="http://schemas.microsoft.com/office/powerpoint/2010/main" val="2897741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SG" dirty="0"/>
              <a:t>Light is a form of                                  </a:t>
            </a:r>
            <a:r>
              <a:rPr lang="en-SG" dirty="0">
                <a:latin typeface="Arial Black" panose="020B0A04020102020204" pitchFamily="34" charset="0"/>
              </a:rPr>
              <a:t>electro-magnetic radiation</a:t>
            </a:r>
            <a:r>
              <a:rPr lang="en-SG" dirty="0"/>
              <a:t> </a:t>
            </a:r>
          </a:p>
        </p:txBody>
      </p:sp>
      <p:sp>
        <p:nvSpPr>
          <p:cNvPr id="3" name="Content Placeholder 2"/>
          <p:cNvSpPr>
            <a:spLocks noGrp="1"/>
          </p:cNvSpPr>
          <p:nvPr>
            <p:ph sz="half" idx="1"/>
          </p:nvPr>
        </p:nvSpPr>
        <p:spPr>
          <a:xfrm>
            <a:off x="838200" y="1825625"/>
            <a:ext cx="3373192" cy="3898174"/>
          </a:xfrm>
        </p:spPr>
        <p:txBody>
          <a:bodyPr>
            <a:normAutofit/>
          </a:bodyPr>
          <a:lstStyle/>
          <a:p>
            <a:pPr marL="0" indent="0" algn="just">
              <a:buNone/>
            </a:pPr>
            <a:r>
              <a:rPr lang="en-SG" sz="2000" dirty="0"/>
              <a:t>So are gamma rays, X-rays, UV rays, IR rays, microwaves and radio waves</a:t>
            </a:r>
          </a:p>
          <a:p>
            <a:pPr marL="0" indent="0" algn="just">
              <a:buNone/>
            </a:pPr>
            <a:endParaRPr lang="en-SG" sz="2000" dirty="0"/>
          </a:p>
          <a:p>
            <a:pPr marL="0" indent="0" algn="just">
              <a:buNone/>
            </a:pPr>
            <a:r>
              <a:rPr lang="en-SG" sz="2000" dirty="0"/>
              <a:t>The difference lies in the </a:t>
            </a:r>
            <a:r>
              <a:rPr lang="en-SG" sz="2400" b="1" i="1" dirty="0"/>
              <a:t>wavelength</a:t>
            </a:r>
          </a:p>
          <a:p>
            <a:pPr marL="0" indent="0" algn="just">
              <a:buNone/>
            </a:pPr>
            <a:endParaRPr lang="en-SG" sz="2000" dirty="0"/>
          </a:p>
          <a:p>
            <a:pPr marL="0" indent="0" algn="just">
              <a:buNone/>
            </a:pPr>
            <a:r>
              <a:rPr lang="en-SG" sz="2000" dirty="0"/>
              <a:t>There are many lasers that are not visible by the naked eye</a:t>
            </a:r>
          </a:p>
        </p:txBody>
      </p:sp>
      <p:pic>
        <p:nvPicPr>
          <p:cNvPr id="23" name="Content Placeholder 2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14928" y="1825625"/>
            <a:ext cx="6538872" cy="3898174"/>
          </a:xfrm>
          <a:prstGeom prst="rect">
            <a:avLst/>
          </a:prstGeom>
          <a:ln>
            <a:solidFill>
              <a:schemeClr val="tx1"/>
            </a:solidFill>
          </a:ln>
          <a:effectLst>
            <a:outerShdw blurRad="50800" dist="38100" dir="2700000" algn="tl" rotWithShape="0">
              <a:prstClr val="black">
                <a:alpha val="40000"/>
              </a:prstClr>
            </a:outerShdw>
          </a:effectLst>
        </p:spPr>
      </p:pic>
      <p:sp>
        <p:nvSpPr>
          <p:cNvPr id="4" name="Oval 3"/>
          <p:cNvSpPr/>
          <p:nvPr/>
        </p:nvSpPr>
        <p:spPr>
          <a:xfrm>
            <a:off x="10740980" y="4262907"/>
            <a:ext cx="721217" cy="1133341"/>
          </a:xfrm>
          <a:prstGeom prst="ellipse">
            <a:avLst/>
          </a:prstGeom>
          <a:solidFill>
            <a:srgbClr val="00B0F0">
              <a:alpha val="20000"/>
            </a:srgbClr>
          </a:solid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 name="Slide Number Placeholder 4"/>
          <p:cNvSpPr>
            <a:spLocks noGrp="1"/>
          </p:cNvSpPr>
          <p:nvPr>
            <p:ph type="sldNum" sz="quarter" idx="12"/>
          </p:nvPr>
        </p:nvSpPr>
        <p:spPr/>
        <p:txBody>
          <a:bodyPr/>
          <a:lstStyle/>
          <a:p>
            <a:fld id="{5F789F11-8FA2-4694-9B2E-79993A92E40D}" type="slidenum">
              <a:rPr lang="en-SG" smtClean="0"/>
              <a:t>4</a:t>
            </a:fld>
            <a:endParaRPr lang="en-SG"/>
          </a:p>
        </p:txBody>
      </p:sp>
      <p:sp>
        <p:nvSpPr>
          <p:cNvPr id="6" name="Footer Placeholder 5"/>
          <p:cNvSpPr>
            <a:spLocks noGrp="1"/>
          </p:cNvSpPr>
          <p:nvPr>
            <p:ph type="ftr" sz="quarter" idx="11"/>
          </p:nvPr>
        </p:nvSpPr>
        <p:spPr/>
        <p:txBody>
          <a:bodyPr/>
          <a:lstStyle/>
          <a:p>
            <a:r>
              <a:rPr lang="en-SG"/>
              <a:t>Getech Automation Pte Ltd</a:t>
            </a:r>
          </a:p>
        </p:txBody>
      </p:sp>
    </p:spTree>
    <p:extLst>
      <p:ext uri="{BB962C8B-B14F-4D97-AF65-F5344CB8AC3E}">
        <p14:creationId xmlns:p14="http://schemas.microsoft.com/office/powerpoint/2010/main" val="3972224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SG" dirty="0"/>
              <a:t>How is laser </a:t>
            </a:r>
            <a:r>
              <a:rPr lang="en-SG" dirty="0">
                <a:latin typeface="Arial Black" panose="020B0A04020102020204" pitchFamily="34" charset="0"/>
              </a:rPr>
              <a:t>generated</a:t>
            </a:r>
            <a:r>
              <a:rPr lang="en-SG" dirty="0"/>
              <a:t>? – Basic concept 1 </a:t>
            </a:r>
          </a:p>
        </p:txBody>
      </p:sp>
      <p:sp>
        <p:nvSpPr>
          <p:cNvPr id="5" name="Footer Placeholder 4"/>
          <p:cNvSpPr>
            <a:spLocks noGrp="1"/>
          </p:cNvSpPr>
          <p:nvPr>
            <p:ph type="ftr" sz="quarter" idx="11"/>
          </p:nvPr>
        </p:nvSpPr>
        <p:spPr/>
        <p:txBody>
          <a:bodyPr/>
          <a:lstStyle/>
          <a:p>
            <a:r>
              <a:rPr lang="en-SG"/>
              <a:t>Getech Automation Pte Ltd</a:t>
            </a:r>
          </a:p>
        </p:txBody>
      </p:sp>
      <p:sp>
        <p:nvSpPr>
          <p:cNvPr id="6" name="Slide Number Placeholder 5"/>
          <p:cNvSpPr>
            <a:spLocks noGrp="1"/>
          </p:cNvSpPr>
          <p:nvPr>
            <p:ph type="sldNum" sz="quarter" idx="12"/>
          </p:nvPr>
        </p:nvSpPr>
        <p:spPr/>
        <p:txBody>
          <a:bodyPr/>
          <a:lstStyle/>
          <a:p>
            <a:fld id="{5F789F11-8FA2-4694-9B2E-79993A92E40D}" type="slidenum">
              <a:rPr lang="en-SG" smtClean="0"/>
              <a:pPr/>
              <a:t>5</a:t>
            </a:fld>
            <a:endParaRPr lang="en-SG"/>
          </a:p>
        </p:txBody>
      </p:sp>
      <p:grpSp>
        <p:nvGrpSpPr>
          <p:cNvPr id="124" name="Group 123"/>
          <p:cNvGrpSpPr/>
          <p:nvPr/>
        </p:nvGrpSpPr>
        <p:grpSpPr>
          <a:xfrm>
            <a:off x="3909810" y="1690688"/>
            <a:ext cx="5983665" cy="4351518"/>
            <a:chOff x="2620228" y="1376919"/>
            <a:chExt cx="5983665" cy="4351518"/>
          </a:xfrm>
        </p:grpSpPr>
        <p:sp>
          <p:nvSpPr>
            <p:cNvPr id="10" name="Rectangle 9"/>
            <p:cNvSpPr>
              <a:spLocks noChangeArrowheads="1"/>
            </p:cNvSpPr>
            <p:nvPr/>
          </p:nvSpPr>
          <p:spPr bwMode="auto">
            <a:xfrm>
              <a:off x="2620228" y="1861213"/>
              <a:ext cx="5881190" cy="1665288"/>
            </a:xfrm>
            <a:prstGeom prst="rect">
              <a:avLst/>
            </a:prstGeom>
            <a:solidFill>
              <a:schemeClr val="bg2"/>
            </a:solidFill>
            <a:ln w="12700">
              <a:solidFill>
                <a:schemeClr val="tx1"/>
              </a:solidFill>
              <a:miter lim="800000"/>
              <a:headEnd/>
              <a:tailEnd/>
            </a:ln>
            <a:effectLst>
              <a:outerShdw blurRad="50800" dist="38100" dir="2700000" algn="tl" rotWithShape="0">
                <a:prstClr val="black">
                  <a:alpha val="40000"/>
                </a:prstClr>
              </a:outerShdw>
            </a:effectLst>
            <a:extLst/>
          </p:spPr>
          <p:txBody>
            <a:bodyPr wrap="none" anchor="ctr"/>
            <a:lstStyle/>
            <a:p>
              <a:endParaRPr lang="en-SG"/>
            </a:p>
          </p:txBody>
        </p:sp>
        <p:sp>
          <p:nvSpPr>
            <p:cNvPr id="11" name="Rectangle 10"/>
            <p:cNvSpPr>
              <a:spLocks noChangeArrowheads="1"/>
            </p:cNvSpPr>
            <p:nvPr/>
          </p:nvSpPr>
          <p:spPr bwMode="auto">
            <a:xfrm>
              <a:off x="3764816" y="2548601"/>
              <a:ext cx="3544887" cy="503237"/>
            </a:xfrm>
            <a:prstGeom prst="rect">
              <a:avLst/>
            </a:prstGeom>
            <a:solidFill>
              <a:srgbClr val="00B050"/>
            </a:solidFill>
            <a:ln>
              <a:noFill/>
            </a:ln>
            <a:effectLst/>
            <a:extLst/>
          </p:spPr>
          <p:txBody>
            <a:bodyPr wrap="none" anchor="ctr"/>
            <a:lstStyle/>
            <a:p>
              <a:endParaRPr lang="en-SG"/>
            </a:p>
          </p:txBody>
        </p:sp>
        <p:sp>
          <p:nvSpPr>
            <p:cNvPr id="12" name="Rectangle 11"/>
            <p:cNvSpPr>
              <a:spLocks noChangeArrowheads="1"/>
            </p:cNvSpPr>
            <p:nvPr/>
          </p:nvSpPr>
          <p:spPr bwMode="auto">
            <a:xfrm>
              <a:off x="7908191" y="2310476"/>
              <a:ext cx="109537" cy="1036637"/>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p>
          </p:txBody>
        </p:sp>
        <p:sp>
          <p:nvSpPr>
            <p:cNvPr id="13" name="Rectangle 12"/>
            <p:cNvSpPr>
              <a:spLocks noChangeArrowheads="1"/>
            </p:cNvSpPr>
            <p:nvPr/>
          </p:nvSpPr>
          <p:spPr bwMode="auto">
            <a:xfrm>
              <a:off x="3085366" y="2277138"/>
              <a:ext cx="184150" cy="1049338"/>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p>
          </p:txBody>
        </p:sp>
        <p:sp>
          <p:nvSpPr>
            <p:cNvPr id="14" name="Oval 13"/>
            <p:cNvSpPr>
              <a:spLocks noChangeArrowheads="1"/>
            </p:cNvSpPr>
            <p:nvPr/>
          </p:nvSpPr>
          <p:spPr bwMode="auto">
            <a:xfrm>
              <a:off x="3174266" y="2278726"/>
              <a:ext cx="280987" cy="1039812"/>
            </a:xfrm>
            <a:prstGeom prst="ellipse">
              <a:avLst/>
            </a:prstGeom>
            <a:solidFill>
              <a:schemeClr val="bg2"/>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p>
          </p:txBody>
        </p:sp>
        <p:sp>
          <p:nvSpPr>
            <p:cNvPr id="15" name="Rectangle 14"/>
            <p:cNvSpPr>
              <a:spLocks noChangeArrowheads="1"/>
            </p:cNvSpPr>
            <p:nvPr/>
          </p:nvSpPr>
          <p:spPr bwMode="auto">
            <a:xfrm>
              <a:off x="4835134" y="3039895"/>
              <a:ext cx="1466428"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600" b="1" dirty="0">
                  <a:solidFill>
                    <a:schemeClr val="tx1"/>
                  </a:solidFill>
                </a:rPr>
                <a:t>Active medium</a:t>
              </a:r>
              <a:endParaRPr lang="en-US" altLang="en-US" sz="1600" b="1" dirty="0">
                <a:solidFill>
                  <a:schemeClr val="tx1"/>
                </a:solidFill>
                <a:latin typeface="Microsoft JhengHei Light" panose="020B0304030504040204" pitchFamily="34" charset="-120"/>
                <a:ea typeface="Microsoft JhengHei Light" panose="020B0304030504040204" pitchFamily="34" charset="-120"/>
              </a:endParaRPr>
            </a:p>
          </p:txBody>
        </p:sp>
        <p:sp>
          <p:nvSpPr>
            <p:cNvPr id="16" name="Rectangle 15"/>
            <p:cNvSpPr>
              <a:spLocks noChangeArrowheads="1"/>
            </p:cNvSpPr>
            <p:nvPr/>
          </p:nvSpPr>
          <p:spPr bwMode="auto">
            <a:xfrm>
              <a:off x="2623403" y="1914189"/>
              <a:ext cx="1164679"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a:r>
                <a:rPr lang="en-US" altLang="en-US" sz="1600" b="1" dirty="0">
                  <a:solidFill>
                    <a:schemeClr val="tx1"/>
                  </a:solidFill>
                </a:rPr>
                <a:t>Rear mirror</a:t>
              </a:r>
              <a:endParaRPr lang="en-US" altLang="en-US" sz="1600" dirty="0">
                <a:solidFill>
                  <a:schemeClr val="tx1"/>
                </a:solidFill>
                <a:latin typeface="Microsoft JhengHei Light" panose="020B0304030504040204" pitchFamily="34" charset="-120"/>
                <a:ea typeface="Microsoft JhengHei Light" panose="020B0304030504040204" pitchFamily="34" charset="-120"/>
              </a:endParaRPr>
            </a:p>
          </p:txBody>
        </p:sp>
        <p:sp>
          <p:nvSpPr>
            <p:cNvPr id="17" name="Rectangle 16"/>
            <p:cNvSpPr>
              <a:spLocks noChangeArrowheads="1"/>
            </p:cNvSpPr>
            <p:nvPr/>
          </p:nvSpPr>
          <p:spPr bwMode="auto">
            <a:xfrm>
              <a:off x="7118934" y="1914189"/>
              <a:ext cx="1484959"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a:r>
                <a:rPr lang="en-US" altLang="en-US" sz="1600" b="1" dirty="0">
                  <a:solidFill>
                    <a:schemeClr val="tx1"/>
                  </a:solidFill>
                </a:rPr>
                <a:t>Output coupler</a:t>
              </a:r>
              <a:endParaRPr lang="en-US" altLang="en-US" sz="1600" dirty="0">
                <a:solidFill>
                  <a:schemeClr val="tx1"/>
                </a:solidFill>
                <a:latin typeface="Microsoft JhengHei Light" panose="020B0304030504040204" pitchFamily="34" charset="-120"/>
                <a:ea typeface="Microsoft JhengHei Light" panose="020B0304030504040204" pitchFamily="34" charset="-120"/>
              </a:endParaRPr>
            </a:p>
          </p:txBody>
        </p:sp>
        <p:grpSp>
          <p:nvGrpSpPr>
            <p:cNvPr id="20" name="Group 19"/>
            <p:cNvGrpSpPr/>
            <p:nvPr/>
          </p:nvGrpSpPr>
          <p:grpSpPr>
            <a:xfrm flipV="1">
              <a:off x="4400390" y="1690688"/>
              <a:ext cx="1714637" cy="804969"/>
              <a:chOff x="3778624" y="2959573"/>
              <a:chExt cx="1714637" cy="804969"/>
            </a:xfrm>
          </p:grpSpPr>
          <p:sp>
            <p:nvSpPr>
              <p:cNvPr id="21" name="Lightning Bolt 20"/>
              <p:cNvSpPr/>
              <p:nvPr/>
            </p:nvSpPr>
            <p:spPr>
              <a:xfrm flipV="1">
                <a:off x="4340158" y="2959573"/>
                <a:ext cx="591570" cy="804969"/>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2" name="Lightning Bolt 21"/>
              <p:cNvSpPr/>
              <p:nvPr/>
            </p:nvSpPr>
            <p:spPr>
              <a:xfrm flipV="1">
                <a:off x="4901691" y="2959573"/>
                <a:ext cx="591570" cy="804969"/>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3" name="Lightning Bolt 22"/>
              <p:cNvSpPr/>
              <p:nvPr/>
            </p:nvSpPr>
            <p:spPr>
              <a:xfrm flipV="1">
                <a:off x="3778624" y="2959573"/>
                <a:ext cx="591570" cy="804969"/>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sp>
          <p:nvSpPr>
            <p:cNvPr id="24" name="Rectangle 23"/>
            <p:cNvSpPr>
              <a:spLocks noChangeArrowheads="1"/>
            </p:cNvSpPr>
            <p:nvPr/>
          </p:nvSpPr>
          <p:spPr bwMode="auto">
            <a:xfrm>
              <a:off x="4537542" y="1376919"/>
              <a:ext cx="1308821"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600" b="1" dirty="0">
                  <a:solidFill>
                    <a:schemeClr val="tx1"/>
                  </a:solidFill>
                </a:rPr>
                <a:t>Pump energy</a:t>
              </a:r>
              <a:endParaRPr lang="en-US" altLang="en-US" sz="1600" b="1" dirty="0">
                <a:solidFill>
                  <a:schemeClr val="tx1"/>
                </a:solidFill>
                <a:latin typeface="Microsoft JhengHei Light" panose="020B0304030504040204" pitchFamily="34" charset="-120"/>
                <a:ea typeface="Microsoft JhengHei Light" panose="020B0304030504040204" pitchFamily="34" charset="-120"/>
              </a:endParaRPr>
            </a:p>
          </p:txBody>
        </p:sp>
        <p:sp>
          <p:nvSpPr>
            <p:cNvPr id="25" name="Oval 24"/>
            <p:cNvSpPr/>
            <p:nvPr/>
          </p:nvSpPr>
          <p:spPr>
            <a:xfrm>
              <a:off x="4112380" y="2645823"/>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6" name="Oval 25"/>
            <p:cNvSpPr/>
            <p:nvPr/>
          </p:nvSpPr>
          <p:spPr>
            <a:xfrm>
              <a:off x="4328390" y="2623295"/>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7" name="Oval 26"/>
            <p:cNvSpPr/>
            <p:nvPr/>
          </p:nvSpPr>
          <p:spPr>
            <a:xfrm>
              <a:off x="4441035" y="2823403"/>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8" name="Oval 27"/>
            <p:cNvSpPr/>
            <p:nvPr/>
          </p:nvSpPr>
          <p:spPr>
            <a:xfrm>
              <a:off x="4618198" y="2591728"/>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9" name="Oval 28"/>
            <p:cNvSpPr/>
            <p:nvPr/>
          </p:nvSpPr>
          <p:spPr>
            <a:xfrm>
              <a:off x="4786501" y="2783883"/>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0" name="Oval 29"/>
            <p:cNvSpPr/>
            <p:nvPr/>
          </p:nvSpPr>
          <p:spPr>
            <a:xfrm>
              <a:off x="4938901" y="2650038"/>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1" name="Oval 30"/>
            <p:cNvSpPr/>
            <p:nvPr/>
          </p:nvSpPr>
          <p:spPr>
            <a:xfrm>
              <a:off x="5300435" y="2600157"/>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2" name="Oval 31"/>
            <p:cNvSpPr/>
            <p:nvPr/>
          </p:nvSpPr>
          <p:spPr>
            <a:xfrm>
              <a:off x="5532348" y="2816167"/>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3" name="Oval 32"/>
            <p:cNvSpPr/>
            <p:nvPr/>
          </p:nvSpPr>
          <p:spPr>
            <a:xfrm>
              <a:off x="5605235" y="2904957"/>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4" name="Oval 33"/>
            <p:cNvSpPr/>
            <p:nvPr/>
          </p:nvSpPr>
          <p:spPr>
            <a:xfrm>
              <a:off x="6220508" y="2774608"/>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5" name="Oval 34"/>
            <p:cNvSpPr/>
            <p:nvPr/>
          </p:nvSpPr>
          <p:spPr>
            <a:xfrm>
              <a:off x="5792461" y="2744128"/>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6" name="Oval 35"/>
            <p:cNvSpPr/>
            <p:nvPr/>
          </p:nvSpPr>
          <p:spPr>
            <a:xfrm>
              <a:off x="5928959" y="2896528"/>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7" name="Oval 36"/>
            <p:cNvSpPr/>
            <p:nvPr/>
          </p:nvSpPr>
          <p:spPr>
            <a:xfrm>
              <a:off x="6805744" y="2598116"/>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8" name="Oval 37"/>
            <p:cNvSpPr/>
            <p:nvPr/>
          </p:nvSpPr>
          <p:spPr>
            <a:xfrm>
              <a:off x="6449259" y="2750516"/>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9" name="Oval 38"/>
            <p:cNvSpPr/>
            <p:nvPr/>
          </p:nvSpPr>
          <p:spPr>
            <a:xfrm>
              <a:off x="7046934" y="2656426"/>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0" name="Oval 39"/>
            <p:cNvSpPr/>
            <p:nvPr/>
          </p:nvSpPr>
          <p:spPr>
            <a:xfrm>
              <a:off x="3794427" y="2591728"/>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1" name="Oval 40"/>
            <p:cNvSpPr/>
            <p:nvPr/>
          </p:nvSpPr>
          <p:spPr>
            <a:xfrm>
              <a:off x="3907072" y="277593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2" name="Oval 41"/>
            <p:cNvSpPr/>
            <p:nvPr/>
          </p:nvSpPr>
          <p:spPr>
            <a:xfrm>
              <a:off x="4146934" y="2896528"/>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3" name="Oval 42"/>
            <p:cNvSpPr/>
            <p:nvPr/>
          </p:nvSpPr>
          <p:spPr>
            <a:xfrm>
              <a:off x="6917262" y="2872435"/>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4" name="Oval 43"/>
            <p:cNvSpPr/>
            <p:nvPr/>
          </p:nvSpPr>
          <p:spPr>
            <a:xfrm>
              <a:off x="6616435" y="2841955"/>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5" name="Oval 44"/>
            <p:cNvSpPr/>
            <p:nvPr/>
          </p:nvSpPr>
          <p:spPr>
            <a:xfrm>
              <a:off x="7158452" y="2930745"/>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6" name="Oval 45"/>
            <p:cNvSpPr/>
            <p:nvPr/>
          </p:nvSpPr>
          <p:spPr>
            <a:xfrm>
              <a:off x="6382114" y="2591728"/>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7" name="Oval 46"/>
            <p:cNvSpPr/>
            <p:nvPr/>
          </p:nvSpPr>
          <p:spPr>
            <a:xfrm>
              <a:off x="6321153" y="2928333"/>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8" name="Oval 47"/>
            <p:cNvSpPr/>
            <p:nvPr/>
          </p:nvSpPr>
          <p:spPr>
            <a:xfrm>
              <a:off x="5221147" y="2768151"/>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9" name="Oval 48"/>
            <p:cNvSpPr/>
            <p:nvPr/>
          </p:nvSpPr>
          <p:spPr>
            <a:xfrm>
              <a:off x="5009588" y="287733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0" name="Oval 49"/>
            <p:cNvSpPr/>
            <p:nvPr/>
          </p:nvSpPr>
          <p:spPr>
            <a:xfrm>
              <a:off x="5250778" y="293564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1" name="Oval 50"/>
            <p:cNvSpPr/>
            <p:nvPr/>
          </p:nvSpPr>
          <p:spPr>
            <a:xfrm>
              <a:off x="5634329" y="2659306"/>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2" name="Oval 51"/>
            <p:cNvSpPr/>
            <p:nvPr/>
          </p:nvSpPr>
          <p:spPr>
            <a:xfrm>
              <a:off x="5878540" y="2587267"/>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3" name="Rectangle 52"/>
            <p:cNvSpPr>
              <a:spLocks noChangeArrowheads="1"/>
            </p:cNvSpPr>
            <p:nvPr/>
          </p:nvSpPr>
          <p:spPr bwMode="auto">
            <a:xfrm>
              <a:off x="2620228" y="4063149"/>
              <a:ext cx="5881190" cy="1665288"/>
            </a:xfrm>
            <a:prstGeom prst="rect">
              <a:avLst/>
            </a:prstGeom>
            <a:solidFill>
              <a:schemeClr val="bg2"/>
            </a:solidFill>
            <a:ln w="12700">
              <a:solidFill>
                <a:schemeClr val="tx1"/>
              </a:solidFill>
              <a:miter lim="800000"/>
              <a:headEnd/>
              <a:tailEnd/>
            </a:ln>
            <a:effectLst>
              <a:outerShdw blurRad="50800" dist="38100" dir="2700000" algn="tl" rotWithShape="0">
                <a:prstClr val="black">
                  <a:alpha val="40000"/>
                </a:prstClr>
              </a:outerShdw>
            </a:effectLst>
            <a:extLst/>
          </p:spPr>
          <p:txBody>
            <a:bodyPr wrap="none" anchor="ctr"/>
            <a:lstStyle/>
            <a:p>
              <a:endParaRPr lang="en-SG"/>
            </a:p>
          </p:txBody>
        </p:sp>
        <p:sp>
          <p:nvSpPr>
            <p:cNvPr id="54" name="Rectangle 53"/>
            <p:cNvSpPr>
              <a:spLocks noChangeArrowheads="1"/>
            </p:cNvSpPr>
            <p:nvPr/>
          </p:nvSpPr>
          <p:spPr bwMode="auto">
            <a:xfrm>
              <a:off x="3764816" y="4750537"/>
              <a:ext cx="3544887" cy="503237"/>
            </a:xfrm>
            <a:prstGeom prst="rect">
              <a:avLst/>
            </a:prstGeom>
            <a:solidFill>
              <a:srgbClr val="00B050"/>
            </a:solidFill>
            <a:ln>
              <a:noFill/>
            </a:ln>
            <a:effectLst/>
            <a:extLst/>
          </p:spPr>
          <p:txBody>
            <a:bodyPr wrap="none" anchor="ctr"/>
            <a:lstStyle/>
            <a:p>
              <a:endParaRPr lang="en-SG"/>
            </a:p>
          </p:txBody>
        </p:sp>
        <p:sp>
          <p:nvSpPr>
            <p:cNvPr id="55" name="Rectangle 54"/>
            <p:cNvSpPr>
              <a:spLocks noChangeArrowheads="1"/>
            </p:cNvSpPr>
            <p:nvPr/>
          </p:nvSpPr>
          <p:spPr bwMode="auto">
            <a:xfrm>
              <a:off x="7908191" y="4512412"/>
              <a:ext cx="109537" cy="1036637"/>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p>
          </p:txBody>
        </p:sp>
        <p:sp>
          <p:nvSpPr>
            <p:cNvPr id="56" name="Rectangle 55"/>
            <p:cNvSpPr>
              <a:spLocks noChangeArrowheads="1"/>
            </p:cNvSpPr>
            <p:nvPr/>
          </p:nvSpPr>
          <p:spPr bwMode="auto">
            <a:xfrm>
              <a:off x="3085366" y="4479074"/>
              <a:ext cx="184150" cy="1049338"/>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p>
          </p:txBody>
        </p:sp>
        <p:sp>
          <p:nvSpPr>
            <p:cNvPr id="57" name="Oval 56"/>
            <p:cNvSpPr>
              <a:spLocks noChangeArrowheads="1"/>
            </p:cNvSpPr>
            <p:nvPr/>
          </p:nvSpPr>
          <p:spPr bwMode="auto">
            <a:xfrm>
              <a:off x="3174266" y="4480662"/>
              <a:ext cx="280987" cy="1039812"/>
            </a:xfrm>
            <a:prstGeom prst="ellipse">
              <a:avLst/>
            </a:prstGeom>
            <a:solidFill>
              <a:schemeClr val="bg2"/>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p>
          </p:txBody>
        </p:sp>
        <p:sp>
          <p:nvSpPr>
            <p:cNvPr id="58" name="Rectangle 57"/>
            <p:cNvSpPr>
              <a:spLocks noChangeArrowheads="1"/>
            </p:cNvSpPr>
            <p:nvPr/>
          </p:nvSpPr>
          <p:spPr bwMode="auto">
            <a:xfrm>
              <a:off x="4835134" y="5241831"/>
              <a:ext cx="1466428"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600" b="1" dirty="0">
                  <a:solidFill>
                    <a:schemeClr val="tx1"/>
                  </a:solidFill>
                </a:rPr>
                <a:t>Active medium</a:t>
              </a:r>
              <a:endParaRPr lang="en-US" altLang="en-US" sz="1600" b="1" dirty="0">
                <a:solidFill>
                  <a:schemeClr val="tx1"/>
                </a:solidFill>
                <a:latin typeface="Microsoft JhengHei Light" panose="020B0304030504040204" pitchFamily="34" charset="-120"/>
                <a:ea typeface="Microsoft JhengHei Light" panose="020B0304030504040204" pitchFamily="34" charset="-120"/>
              </a:endParaRPr>
            </a:p>
          </p:txBody>
        </p:sp>
        <p:sp>
          <p:nvSpPr>
            <p:cNvPr id="59" name="Rectangle 58"/>
            <p:cNvSpPr>
              <a:spLocks noChangeArrowheads="1"/>
            </p:cNvSpPr>
            <p:nvPr/>
          </p:nvSpPr>
          <p:spPr bwMode="auto">
            <a:xfrm>
              <a:off x="2623403" y="4116125"/>
              <a:ext cx="1164679"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a:r>
                <a:rPr lang="en-US" altLang="en-US" sz="1600" b="1" dirty="0">
                  <a:solidFill>
                    <a:schemeClr val="tx1"/>
                  </a:solidFill>
                </a:rPr>
                <a:t>Rear mirror</a:t>
              </a:r>
              <a:endParaRPr lang="en-US" altLang="en-US" sz="1600" dirty="0">
                <a:solidFill>
                  <a:schemeClr val="tx1"/>
                </a:solidFill>
                <a:latin typeface="Microsoft JhengHei Light" panose="020B0304030504040204" pitchFamily="34" charset="-120"/>
                <a:ea typeface="Microsoft JhengHei Light" panose="020B0304030504040204" pitchFamily="34" charset="-120"/>
              </a:endParaRPr>
            </a:p>
          </p:txBody>
        </p:sp>
        <p:sp>
          <p:nvSpPr>
            <p:cNvPr id="60" name="Rectangle 59"/>
            <p:cNvSpPr>
              <a:spLocks noChangeArrowheads="1"/>
            </p:cNvSpPr>
            <p:nvPr/>
          </p:nvSpPr>
          <p:spPr bwMode="auto">
            <a:xfrm>
              <a:off x="7118934" y="4116125"/>
              <a:ext cx="1484959"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a:r>
                <a:rPr lang="en-US" altLang="en-US" sz="1600" b="1" dirty="0">
                  <a:solidFill>
                    <a:schemeClr val="tx1"/>
                  </a:solidFill>
                </a:rPr>
                <a:t>Output coupler</a:t>
              </a:r>
              <a:endParaRPr lang="en-US" altLang="en-US" sz="1600" dirty="0">
                <a:solidFill>
                  <a:schemeClr val="tx1"/>
                </a:solidFill>
                <a:latin typeface="Microsoft JhengHei Light" panose="020B0304030504040204" pitchFamily="34" charset="-120"/>
                <a:ea typeface="Microsoft JhengHei Light" panose="020B0304030504040204" pitchFamily="34" charset="-120"/>
              </a:endParaRPr>
            </a:p>
          </p:txBody>
        </p:sp>
        <p:sp>
          <p:nvSpPr>
            <p:cNvPr id="68" name="Oval 67"/>
            <p:cNvSpPr/>
            <p:nvPr/>
          </p:nvSpPr>
          <p:spPr>
            <a:xfrm>
              <a:off x="4112380" y="4847759"/>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9" name="Oval 68"/>
            <p:cNvSpPr/>
            <p:nvPr/>
          </p:nvSpPr>
          <p:spPr>
            <a:xfrm>
              <a:off x="4328390" y="4825231"/>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0" name="Oval 69"/>
            <p:cNvSpPr/>
            <p:nvPr/>
          </p:nvSpPr>
          <p:spPr>
            <a:xfrm>
              <a:off x="4441035" y="5025339"/>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1" name="Oval 70"/>
            <p:cNvSpPr/>
            <p:nvPr/>
          </p:nvSpPr>
          <p:spPr>
            <a:xfrm>
              <a:off x="4618198" y="4793664"/>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2" name="Oval 71"/>
            <p:cNvSpPr/>
            <p:nvPr/>
          </p:nvSpPr>
          <p:spPr>
            <a:xfrm>
              <a:off x="4786501" y="4985819"/>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3" name="Oval 72"/>
            <p:cNvSpPr/>
            <p:nvPr/>
          </p:nvSpPr>
          <p:spPr>
            <a:xfrm>
              <a:off x="4938901" y="4851974"/>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4" name="Oval 73"/>
            <p:cNvSpPr/>
            <p:nvPr/>
          </p:nvSpPr>
          <p:spPr>
            <a:xfrm>
              <a:off x="5300435" y="4802093"/>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5" name="Oval 74"/>
            <p:cNvSpPr/>
            <p:nvPr/>
          </p:nvSpPr>
          <p:spPr>
            <a:xfrm>
              <a:off x="5532348" y="5018103"/>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6" name="Oval 75"/>
            <p:cNvSpPr/>
            <p:nvPr/>
          </p:nvSpPr>
          <p:spPr>
            <a:xfrm>
              <a:off x="5605235" y="5106893"/>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7" name="Oval 76"/>
            <p:cNvSpPr/>
            <p:nvPr/>
          </p:nvSpPr>
          <p:spPr>
            <a:xfrm>
              <a:off x="6220508" y="4976544"/>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8" name="Oval 77"/>
            <p:cNvSpPr/>
            <p:nvPr/>
          </p:nvSpPr>
          <p:spPr>
            <a:xfrm>
              <a:off x="5792461" y="4946064"/>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9" name="Oval 78"/>
            <p:cNvSpPr/>
            <p:nvPr/>
          </p:nvSpPr>
          <p:spPr>
            <a:xfrm>
              <a:off x="5928959" y="5098464"/>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0" name="Oval 79"/>
            <p:cNvSpPr/>
            <p:nvPr/>
          </p:nvSpPr>
          <p:spPr>
            <a:xfrm>
              <a:off x="6805744" y="4800052"/>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1" name="Oval 80"/>
            <p:cNvSpPr/>
            <p:nvPr/>
          </p:nvSpPr>
          <p:spPr>
            <a:xfrm>
              <a:off x="6449259" y="495245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2" name="Oval 81"/>
            <p:cNvSpPr/>
            <p:nvPr/>
          </p:nvSpPr>
          <p:spPr>
            <a:xfrm>
              <a:off x="7046934" y="4858362"/>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3" name="Oval 82"/>
            <p:cNvSpPr/>
            <p:nvPr/>
          </p:nvSpPr>
          <p:spPr>
            <a:xfrm>
              <a:off x="3794427" y="4793664"/>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4" name="Oval 83"/>
            <p:cNvSpPr/>
            <p:nvPr/>
          </p:nvSpPr>
          <p:spPr>
            <a:xfrm>
              <a:off x="3907072" y="4977868"/>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5" name="Oval 84"/>
            <p:cNvSpPr/>
            <p:nvPr/>
          </p:nvSpPr>
          <p:spPr>
            <a:xfrm>
              <a:off x="4146934" y="5098464"/>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6" name="Oval 85"/>
            <p:cNvSpPr/>
            <p:nvPr/>
          </p:nvSpPr>
          <p:spPr>
            <a:xfrm>
              <a:off x="6917262" y="5074371"/>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7" name="Oval 86"/>
            <p:cNvSpPr/>
            <p:nvPr/>
          </p:nvSpPr>
          <p:spPr>
            <a:xfrm>
              <a:off x="6616435" y="5043891"/>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8" name="Oval 87"/>
            <p:cNvSpPr/>
            <p:nvPr/>
          </p:nvSpPr>
          <p:spPr>
            <a:xfrm>
              <a:off x="7158452" y="5132681"/>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9" name="Oval 88"/>
            <p:cNvSpPr/>
            <p:nvPr/>
          </p:nvSpPr>
          <p:spPr>
            <a:xfrm>
              <a:off x="6382114" y="4793664"/>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0" name="Oval 89"/>
            <p:cNvSpPr/>
            <p:nvPr/>
          </p:nvSpPr>
          <p:spPr>
            <a:xfrm>
              <a:off x="6321153" y="5130269"/>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1" name="Oval 90"/>
            <p:cNvSpPr/>
            <p:nvPr/>
          </p:nvSpPr>
          <p:spPr>
            <a:xfrm>
              <a:off x="5221147" y="4970087"/>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2" name="Oval 91"/>
            <p:cNvSpPr/>
            <p:nvPr/>
          </p:nvSpPr>
          <p:spPr>
            <a:xfrm>
              <a:off x="5009588" y="5079268"/>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3" name="Oval 92"/>
            <p:cNvSpPr/>
            <p:nvPr/>
          </p:nvSpPr>
          <p:spPr>
            <a:xfrm>
              <a:off x="5250778" y="5137578"/>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4" name="Oval 93"/>
            <p:cNvSpPr/>
            <p:nvPr/>
          </p:nvSpPr>
          <p:spPr>
            <a:xfrm>
              <a:off x="5634329" y="486124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5" name="Oval 94"/>
            <p:cNvSpPr/>
            <p:nvPr/>
          </p:nvSpPr>
          <p:spPr>
            <a:xfrm>
              <a:off x="5878540" y="4789203"/>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nvGrpSpPr>
            <p:cNvPr id="97" name="Group 96"/>
            <p:cNvGrpSpPr/>
            <p:nvPr/>
          </p:nvGrpSpPr>
          <p:grpSpPr>
            <a:xfrm flipV="1">
              <a:off x="4400390" y="3889492"/>
              <a:ext cx="1714637" cy="804969"/>
              <a:chOff x="3778624" y="2959573"/>
              <a:chExt cx="1714637" cy="804969"/>
            </a:xfrm>
          </p:grpSpPr>
          <p:sp>
            <p:nvSpPr>
              <p:cNvPr id="98" name="Lightning Bolt 97"/>
              <p:cNvSpPr/>
              <p:nvPr/>
            </p:nvSpPr>
            <p:spPr>
              <a:xfrm flipV="1">
                <a:off x="4340158" y="2959573"/>
                <a:ext cx="591570" cy="804969"/>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9" name="Lightning Bolt 98"/>
              <p:cNvSpPr/>
              <p:nvPr/>
            </p:nvSpPr>
            <p:spPr>
              <a:xfrm flipV="1">
                <a:off x="4901691" y="2959573"/>
                <a:ext cx="591570" cy="804969"/>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0" name="Lightning Bolt 99"/>
              <p:cNvSpPr/>
              <p:nvPr/>
            </p:nvSpPr>
            <p:spPr>
              <a:xfrm flipV="1">
                <a:off x="3778624" y="2959573"/>
                <a:ext cx="591570" cy="804969"/>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sp>
          <p:nvSpPr>
            <p:cNvPr id="101" name="Rectangle 100"/>
            <p:cNvSpPr>
              <a:spLocks noChangeArrowheads="1"/>
            </p:cNvSpPr>
            <p:nvPr/>
          </p:nvSpPr>
          <p:spPr bwMode="auto">
            <a:xfrm>
              <a:off x="4537288" y="3587775"/>
              <a:ext cx="1308821"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600" b="1" dirty="0">
                  <a:solidFill>
                    <a:schemeClr val="tx1"/>
                  </a:solidFill>
                </a:rPr>
                <a:t>Pump energy</a:t>
              </a:r>
              <a:endParaRPr lang="en-US" altLang="en-US" sz="1600" b="1" dirty="0">
                <a:solidFill>
                  <a:schemeClr val="tx1"/>
                </a:solidFill>
                <a:latin typeface="Microsoft JhengHei Light" panose="020B0304030504040204" pitchFamily="34" charset="-120"/>
                <a:ea typeface="Microsoft JhengHei Light" panose="020B0304030504040204" pitchFamily="34" charset="-120"/>
              </a:endParaRPr>
            </a:p>
          </p:txBody>
        </p:sp>
        <p:sp>
          <p:nvSpPr>
            <p:cNvPr id="107" name="Right Arrow 106"/>
            <p:cNvSpPr/>
            <p:nvPr/>
          </p:nvSpPr>
          <p:spPr>
            <a:xfrm>
              <a:off x="7324937" y="4970156"/>
              <a:ext cx="568434" cy="78388"/>
            </a:xfrm>
            <a:prstGeom prst="rightArrow">
              <a:avLst>
                <a:gd name="adj1" fmla="val 50000"/>
                <a:gd name="adj2" fmla="val 99397"/>
              </a:avLst>
            </a:prstGeom>
            <a:solidFill>
              <a:srgbClr val="FF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8" name="Right Arrow 107"/>
            <p:cNvSpPr/>
            <p:nvPr/>
          </p:nvSpPr>
          <p:spPr>
            <a:xfrm flipH="1">
              <a:off x="3177659" y="4972175"/>
              <a:ext cx="568434" cy="78388"/>
            </a:xfrm>
            <a:prstGeom prst="rightArrow">
              <a:avLst>
                <a:gd name="adj1" fmla="val 50000"/>
                <a:gd name="adj2" fmla="val 99397"/>
              </a:avLst>
            </a:prstGeom>
            <a:solidFill>
              <a:srgbClr val="FF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9" name="Oval 108"/>
            <p:cNvSpPr/>
            <p:nvPr/>
          </p:nvSpPr>
          <p:spPr>
            <a:xfrm>
              <a:off x="6108501" y="2614038"/>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0" name="Oval 109"/>
            <p:cNvSpPr/>
            <p:nvPr/>
          </p:nvSpPr>
          <p:spPr>
            <a:xfrm>
              <a:off x="4603095" y="2872435"/>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1" name="Oval 110"/>
            <p:cNvSpPr/>
            <p:nvPr/>
          </p:nvSpPr>
          <p:spPr>
            <a:xfrm>
              <a:off x="6645209" y="2688977"/>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2" name="Oval 111"/>
            <p:cNvSpPr/>
            <p:nvPr/>
          </p:nvSpPr>
          <p:spPr>
            <a:xfrm>
              <a:off x="4231891" y="2810608"/>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3" name="Oval 112"/>
            <p:cNvSpPr/>
            <p:nvPr/>
          </p:nvSpPr>
          <p:spPr>
            <a:xfrm>
              <a:off x="3937790" y="2883733"/>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4" name="Oval 113"/>
            <p:cNvSpPr/>
            <p:nvPr/>
          </p:nvSpPr>
          <p:spPr>
            <a:xfrm>
              <a:off x="6634093" y="4847173"/>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5" name="Oval 114"/>
            <p:cNvSpPr/>
            <p:nvPr/>
          </p:nvSpPr>
          <p:spPr>
            <a:xfrm>
              <a:off x="5976753" y="5007494"/>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6" name="Oval 115"/>
            <p:cNvSpPr/>
            <p:nvPr/>
          </p:nvSpPr>
          <p:spPr>
            <a:xfrm>
              <a:off x="6897048" y="4878457"/>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7" name="Oval 116"/>
            <p:cNvSpPr/>
            <p:nvPr/>
          </p:nvSpPr>
          <p:spPr>
            <a:xfrm>
              <a:off x="4297136" y="5048544"/>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8" name="Oval 117"/>
            <p:cNvSpPr/>
            <p:nvPr/>
          </p:nvSpPr>
          <p:spPr>
            <a:xfrm>
              <a:off x="4639534" y="5136547"/>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9" name="Oval 118"/>
            <p:cNvSpPr/>
            <p:nvPr/>
          </p:nvSpPr>
          <p:spPr>
            <a:xfrm>
              <a:off x="5155953" y="4865486"/>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0" name="Oval 119"/>
            <p:cNvSpPr/>
            <p:nvPr/>
          </p:nvSpPr>
          <p:spPr>
            <a:xfrm>
              <a:off x="3797437" y="515695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1" name="Oval 120"/>
            <p:cNvSpPr/>
            <p:nvPr/>
          </p:nvSpPr>
          <p:spPr>
            <a:xfrm>
              <a:off x="4648026" y="4939369"/>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2" name="Oval 121"/>
            <p:cNvSpPr/>
            <p:nvPr/>
          </p:nvSpPr>
          <p:spPr>
            <a:xfrm>
              <a:off x="6122751" y="479981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3" name="Oval 122"/>
            <p:cNvSpPr/>
            <p:nvPr/>
          </p:nvSpPr>
          <p:spPr>
            <a:xfrm>
              <a:off x="6608877" y="5146371"/>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sp>
        <p:nvSpPr>
          <p:cNvPr id="126" name="TextBox 125"/>
          <p:cNvSpPr txBox="1"/>
          <p:nvPr/>
        </p:nvSpPr>
        <p:spPr>
          <a:xfrm>
            <a:off x="900774" y="2881568"/>
            <a:ext cx="2754000" cy="461665"/>
          </a:xfrm>
          <a:prstGeom prst="rect">
            <a:avLst/>
          </a:prstGeom>
          <a:solidFill>
            <a:srgbClr val="51AE8E"/>
          </a:solidFill>
          <a:ln>
            <a:solidFill>
              <a:srgbClr val="8F8982"/>
            </a:solidFill>
          </a:ln>
          <a:effectLst>
            <a:outerShdw blurRad="50800" dist="38100" dir="2700000" algn="tl" rotWithShape="0">
              <a:prstClr val="black">
                <a:alpha val="40000"/>
              </a:prstClr>
            </a:outerShdw>
          </a:effectLst>
        </p:spPr>
        <p:txBody>
          <a:bodyPr wrap="square" rtlCol="0">
            <a:spAutoFit/>
          </a:bodyPr>
          <a:lstStyle/>
          <a:p>
            <a:pPr algn="ctr"/>
            <a:r>
              <a:rPr lang="en-SG" sz="2400" dirty="0">
                <a:solidFill>
                  <a:schemeClr val="bg1"/>
                </a:solidFill>
              </a:rPr>
              <a:t>Pumping</a:t>
            </a:r>
          </a:p>
        </p:txBody>
      </p:sp>
      <p:sp>
        <p:nvSpPr>
          <p:cNvPr id="127" name="TextBox 126"/>
          <p:cNvSpPr txBox="1"/>
          <p:nvPr/>
        </p:nvSpPr>
        <p:spPr>
          <a:xfrm>
            <a:off x="899764" y="5070475"/>
            <a:ext cx="2755010" cy="461665"/>
          </a:xfrm>
          <a:prstGeom prst="rect">
            <a:avLst/>
          </a:prstGeom>
          <a:solidFill>
            <a:srgbClr val="51AE8E"/>
          </a:solidFill>
          <a:ln>
            <a:solidFill>
              <a:srgbClr val="8F8982"/>
            </a:solidFill>
          </a:ln>
          <a:effectLst>
            <a:outerShdw blurRad="50800" dist="38100" dir="2700000" algn="tl" rotWithShape="0">
              <a:prstClr val="black">
                <a:alpha val="40000"/>
              </a:prstClr>
            </a:outerShdw>
          </a:effectLst>
        </p:spPr>
        <p:txBody>
          <a:bodyPr wrap="square" rtlCol="0">
            <a:spAutoFit/>
          </a:bodyPr>
          <a:lstStyle/>
          <a:p>
            <a:pPr algn="ctr"/>
            <a:r>
              <a:rPr lang="en-SG" sz="2400" dirty="0">
                <a:solidFill>
                  <a:schemeClr val="bg1"/>
                </a:solidFill>
              </a:rPr>
              <a:t>Population inversion</a:t>
            </a:r>
          </a:p>
        </p:txBody>
      </p:sp>
      <p:grpSp>
        <p:nvGrpSpPr>
          <p:cNvPr id="134" name="Group 133"/>
          <p:cNvGrpSpPr/>
          <p:nvPr/>
        </p:nvGrpSpPr>
        <p:grpSpPr>
          <a:xfrm>
            <a:off x="5485473" y="6098282"/>
            <a:ext cx="2978009" cy="307777"/>
            <a:chOff x="5614263" y="6098282"/>
            <a:chExt cx="2978009" cy="307777"/>
          </a:xfrm>
        </p:grpSpPr>
        <p:sp>
          <p:nvSpPr>
            <p:cNvPr id="130" name="TextBox 129"/>
            <p:cNvSpPr txBox="1"/>
            <p:nvPr/>
          </p:nvSpPr>
          <p:spPr>
            <a:xfrm>
              <a:off x="5637306" y="6098282"/>
              <a:ext cx="1163313" cy="307777"/>
            </a:xfrm>
            <a:prstGeom prst="rect">
              <a:avLst/>
            </a:prstGeom>
            <a:noFill/>
          </p:spPr>
          <p:txBody>
            <a:bodyPr wrap="square" rtlCol="0">
              <a:spAutoFit/>
            </a:bodyPr>
            <a:lstStyle/>
            <a:p>
              <a:r>
                <a:rPr lang="en-SG" sz="1400" dirty="0"/>
                <a:t>Excited atom</a:t>
              </a:r>
            </a:p>
          </p:txBody>
        </p:sp>
        <p:sp>
          <p:nvSpPr>
            <p:cNvPr id="131" name="TextBox 130"/>
            <p:cNvSpPr txBox="1"/>
            <p:nvPr/>
          </p:nvSpPr>
          <p:spPr>
            <a:xfrm>
              <a:off x="7122432" y="6098282"/>
              <a:ext cx="1469840" cy="307777"/>
            </a:xfrm>
            <a:prstGeom prst="rect">
              <a:avLst/>
            </a:prstGeom>
            <a:noFill/>
          </p:spPr>
          <p:txBody>
            <a:bodyPr wrap="square" rtlCol="0">
              <a:spAutoFit/>
            </a:bodyPr>
            <a:lstStyle/>
            <a:p>
              <a:r>
                <a:rPr lang="en-SG" sz="1400" dirty="0"/>
                <a:t>Unexcited atom</a:t>
              </a:r>
            </a:p>
          </p:txBody>
        </p:sp>
        <p:sp>
          <p:nvSpPr>
            <p:cNvPr id="132" name="Oval 131"/>
            <p:cNvSpPr/>
            <p:nvPr/>
          </p:nvSpPr>
          <p:spPr>
            <a:xfrm>
              <a:off x="5614263" y="6216727"/>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33" name="Oval 132"/>
            <p:cNvSpPr/>
            <p:nvPr/>
          </p:nvSpPr>
          <p:spPr>
            <a:xfrm>
              <a:off x="7098389" y="6216727"/>
              <a:ext cx="72000" cy="72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spTree>
    <p:extLst>
      <p:ext uri="{BB962C8B-B14F-4D97-AF65-F5344CB8AC3E}">
        <p14:creationId xmlns:p14="http://schemas.microsoft.com/office/powerpoint/2010/main" val="2924842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extBox 136"/>
          <p:cNvSpPr txBox="1"/>
          <p:nvPr/>
        </p:nvSpPr>
        <p:spPr>
          <a:xfrm>
            <a:off x="900774" y="2881568"/>
            <a:ext cx="2754000" cy="461665"/>
          </a:xfrm>
          <a:prstGeom prst="rect">
            <a:avLst/>
          </a:prstGeom>
          <a:solidFill>
            <a:srgbClr val="51AE8E"/>
          </a:solidFill>
          <a:ln>
            <a:solidFill>
              <a:srgbClr val="8F8982"/>
            </a:solidFill>
          </a:ln>
          <a:effectLst>
            <a:outerShdw blurRad="50800" dist="38100" dir="2700000" algn="tl" rotWithShape="0">
              <a:prstClr val="black">
                <a:alpha val="40000"/>
              </a:prstClr>
            </a:outerShdw>
          </a:effectLst>
        </p:spPr>
        <p:txBody>
          <a:bodyPr wrap="square" rtlCol="0">
            <a:spAutoFit/>
          </a:bodyPr>
          <a:lstStyle/>
          <a:p>
            <a:pPr algn="ctr"/>
            <a:r>
              <a:rPr lang="en-SG" sz="2400" dirty="0">
                <a:solidFill>
                  <a:schemeClr val="bg1"/>
                </a:solidFill>
              </a:rPr>
              <a:t>Stimulated emission</a:t>
            </a:r>
          </a:p>
        </p:txBody>
      </p:sp>
      <p:sp>
        <p:nvSpPr>
          <p:cNvPr id="167" name="TextBox 166"/>
          <p:cNvSpPr txBox="1"/>
          <p:nvPr/>
        </p:nvSpPr>
        <p:spPr>
          <a:xfrm>
            <a:off x="899764" y="5070475"/>
            <a:ext cx="2755010" cy="461665"/>
          </a:xfrm>
          <a:prstGeom prst="rect">
            <a:avLst/>
          </a:prstGeom>
          <a:solidFill>
            <a:srgbClr val="51AE8E"/>
          </a:solidFill>
          <a:ln>
            <a:solidFill>
              <a:srgbClr val="8F8982"/>
            </a:solidFill>
          </a:ln>
          <a:effectLst>
            <a:outerShdw blurRad="50800" dist="38100" dir="2700000" algn="tl" rotWithShape="0">
              <a:prstClr val="black">
                <a:alpha val="40000"/>
              </a:prstClr>
            </a:outerShdw>
          </a:effectLst>
        </p:spPr>
        <p:txBody>
          <a:bodyPr wrap="square" rtlCol="0">
            <a:spAutoFit/>
          </a:bodyPr>
          <a:lstStyle/>
          <a:p>
            <a:pPr algn="ctr"/>
            <a:r>
              <a:rPr lang="en-SG" sz="2400" dirty="0">
                <a:solidFill>
                  <a:schemeClr val="bg1"/>
                </a:solidFill>
              </a:rPr>
              <a:t>Amplification</a:t>
            </a:r>
          </a:p>
        </p:txBody>
      </p:sp>
      <p:sp>
        <p:nvSpPr>
          <p:cNvPr id="2" name="Title 1"/>
          <p:cNvSpPr>
            <a:spLocks noGrp="1"/>
          </p:cNvSpPr>
          <p:nvPr>
            <p:ph type="title"/>
          </p:nvPr>
        </p:nvSpPr>
        <p:spPr/>
        <p:txBody>
          <a:bodyPr/>
          <a:lstStyle/>
          <a:p>
            <a:r>
              <a:rPr lang="en-SG" dirty="0"/>
              <a:t>How is laser </a:t>
            </a:r>
            <a:r>
              <a:rPr lang="en-SG" dirty="0">
                <a:latin typeface="Arial Black" panose="020B0A04020102020204" pitchFamily="34" charset="0"/>
              </a:rPr>
              <a:t>generated</a:t>
            </a:r>
            <a:r>
              <a:rPr lang="en-SG" dirty="0"/>
              <a:t>? – Basic concept 2 </a:t>
            </a:r>
          </a:p>
        </p:txBody>
      </p:sp>
      <p:sp>
        <p:nvSpPr>
          <p:cNvPr id="3" name="Footer Placeholder 2"/>
          <p:cNvSpPr>
            <a:spLocks noGrp="1"/>
          </p:cNvSpPr>
          <p:nvPr>
            <p:ph type="ftr" sz="quarter" idx="11"/>
          </p:nvPr>
        </p:nvSpPr>
        <p:spPr/>
        <p:txBody>
          <a:bodyPr/>
          <a:lstStyle/>
          <a:p>
            <a:r>
              <a:rPr lang="en-SG"/>
              <a:t>Getech Automation Pte Ltd</a:t>
            </a:r>
          </a:p>
        </p:txBody>
      </p:sp>
      <p:sp>
        <p:nvSpPr>
          <p:cNvPr id="4" name="Slide Number Placeholder 3"/>
          <p:cNvSpPr>
            <a:spLocks noGrp="1"/>
          </p:cNvSpPr>
          <p:nvPr>
            <p:ph type="sldNum" sz="quarter" idx="12"/>
          </p:nvPr>
        </p:nvSpPr>
        <p:spPr/>
        <p:txBody>
          <a:bodyPr/>
          <a:lstStyle/>
          <a:p>
            <a:fld id="{5F789F11-8FA2-4694-9B2E-79993A92E40D}" type="slidenum">
              <a:rPr lang="en-SG" smtClean="0"/>
              <a:pPr/>
              <a:t>6</a:t>
            </a:fld>
            <a:endParaRPr lang="en-SG"/>
          </a:p>
        </p:txBody>
      </p:sp>
      <p:grpSp>
        <p:nvGrpSpPr>
          <p:cNvPr id="222" name="Group 221"/>
          <p:cNvGrpSpPr/>
          <p:nvPr/>
        </p:nvGrpSpPr>
        <p:grpSpPr>
          <a:xfrm>
            <a:off x="3909810" y="1690688"/>
            <a:ext cx="7090565" cy="4351518"/>
            <a:chOff x="4038600" y="1690688"/>
            <a:chExt cx="7090565" cy="4351518"/>
          </a:xfrm>
        </p:grpSpPr>
        <p:sp>
          <p:nvSpPr>
            <p:cNvPr id="86" name="Rectangle 85"/>
            <p:cNvSpPr>
              <a:spLocks noChangeArrowheads="1"/>
            </p:cNvSpPr>
            <p:nvPr/>
          </p:nvSpPr>
          <p:spPr bwMode="auto">
            <a:xfrm>
              <a:off x="4038600" y="2174982"/>
              <a:ext cx="5881190" cy="1665288"/>
            </a:xfrm>
            <a:prstGeom prst="rect">
              <a:avLst/>
            </a:prstGeom>
            <a:solidFill>
              <a:schemeClr val="bg2"/>
            </a:solidFill>
            <a:ln w="12700">
              <a:solidFill>
                <a:schemeClr val="tx1"/>
              </a:solidFill>
              <a:miter lim="800000"/>
              <a:headEnd/>
              <a:tailEnd/>
            </a:ln>
            <a:effectLst>
              <a:outerShdw blurRad="50800" dist="38100" dir="2700000" algn="tl" rotWithShape="0">
                <a:prstClr val="black">
                  <a:alpha val="40000"/>
                </a:prstClr>
              </a:outerShdw>
            </a:effectLst>
            <a:extLst/>
          </p:spPr>
          <p:txBody>
            <a:bodyPr wrap="none" anchor="ctr"/>
            <a:lstStyle/>
            <a:p>
              <a:endParaRPr lang="en-SG"/>
            </a:p>
          </p:txBody>
        </p:sp>
        <p:sp>
          <p:nvSpPr>
            <p:cNvPr id="87" name="Rectangle 86"/>
            <p:cNvSpPr>
              <a:spLocks noChangeArrowheads="1"/>
            </p:cNvSpPr>
            <p:nvPr/>
          </p:nvSpPr>
          <p:spPr bwMode="auto">
            <a:xfrm>
              <a:off x="5183188" y="2862370"/>
              <a:ext cx="3544887" cy="503237"/>
            </a:xfrm>
            <a:prstGeom prst="rect">
              <a:avLst/>
            </a:prstGeom>
            <a:solidFill>
              <a:srgbClr val="00B050"/>
            </a:solidFill>
            <a:ln>
              <a:noFill/>
            </a:ln>
            <a:effectLst/>
            <a:extLst/>
          </p:spPr>
          <p:txBody>
            <a:bodyPr wrap="none" anchor="ctr"/>
            <a:lstStyle/>
            <a:p>
              <a:endParaRPr lang="en-SG"/>
            </a:p>
          </p:txBody>
        </p:sp>
        <p:sp>
          <p:nvSpPr>
            <p:cNvPr id="88" name="Rectangle 87"/>
            <p:cNvSpPr>
              <a:spLocks noChangeArrowheads="1"/>
            </p:cNvSpPr>
            <p:nvPr/>
          </p:nvSpPr>
          <p:spPr bwMode="auto">
            <a:xfrm>
              <a:off x="9326563" y="2624245"/>
              <a:ext cx="109537" cy="1036637"/>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p>
          </p:txBody>
        </p:sp>
        <p:sp>
          <p:nvSpPr>
            <p:cNvPr id="89" name="Rectangle 88"/>
            <p:cNvSpPr>
              <a:spLocks noChangeArrowheads="1"/>
            </p:cNvSpPr>
            <p:nvPr/>
          </p:nvSpPr>
          <p:spPr bwMode="auto">
            <a:xfrm>
              <a:off x="4503738" y="2590907"/>
              <a:ext cx="184150" cy="1049338"/>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p>
          </p:txBody>
        </p:sp>
        <p:sp>
          <p:nvSpPr>
            <p:cNvPr id="90" name="Oval 89"/>
            <p:cNvSpPr>
              <a:spLocks noChangeArrowheads="1"/>
            </p:cNvSpPr>
            <p:nvPr/>
          </p:nvSpPr>
          <p:spPr bwMode="auto">
            <a:xfrm>
              <a:off x="4592638" y="2592495"/>
              <a:ext cx="280987" cy="1039812"/>
            </a:xfrm>
            <a:prstGeom prst="ellipse">
              <a:avLst/>
            </a:prstGeom>
            <a:solidFill>
              <a:schemeClr val="bg2"/>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p>
          </p:txBody>
        </p:sp>
        <p:sp>
          <p:nvSpPr>
            <p:cNvPr id="91" name="Rectangle 90"/>
            <p:cNvSpPr>
              <a:spLocks noChangeArrowheads="1"/>
            </p:cNvSpPr>
            <p:nvPr/>
          </p:nvSpPr>
          <p:spPr bwMode="auto">
            <a:xfrm>
              <a:off x="6253506" y="3353664"/>
              <a:ext cx="1466428"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600" b="1" dirty="0">
                  <a:solidFill>
                    <a:schemeClr val="tx1"/>
                  </a:solidFill>
                </a:rPr>
                <a:t>Active medium</a:t>
              </a:r>
              <a:endParaRPr lang="en-US" altLang="en-US" sz="1600" b="1" dirty="0">
                <a:solidFill>
                  <a:schemeClr val="tx1"/>
                </a:solidFill>
                <a:latin typeface="Microsoft JhengHei Light" panose="020B0304030504040204" pitchFamily="34" charset="-120"/>
                <a:ea typeface="Microsoft JhengHei Light" panose="020B0304030504040204" pitchFamily="34" charset="-120"/>
              </a:endParaRPr>
            </a:p>
          </p:txBody>
        </p:sp>
        <p:sp>
          <p:nvSpPr>
            <p:cNvPr id="92" name="Rectangle 91"/>
            <p:cNvSpPr>
              <a:spLocks noChangeArrowheads="1"/>
            </p:cNvSpPr>
            <p:nvPr/>
          </p:nvSpPr>
          <p:spPr bwMode="auto">
            <a:xfrm>
              <a:off x="4041775" y="2227958"/>
              <a:ext cx="1164679"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a:r>
                <a:rPr lang="en-US" altLang="en-US" sz="1600" b="1" dirty="0">
                  <a:solidFill>
                    <a:schemeClr val="tx1"/>
                  </a:solidFill>
                </a:rPr>
                <a:t>Rear mirror</a:t>
              </a:r>
              <a:endParaRPr lang="en-US" altLang="en-US" sz="1600" dirty="0">
                <a:solidFill>
                  <a:schemeClr val="tx1"/>
                </a:solidFill>
                <a:latin typeface="Microsoft JhengHei Light" panose="020B0304030504040204" pitchFamily="34" charset="-120"/>
                <a:ea typeface="Microsoft JhengHei Light" panose="020B0304030504040204" pitchFamily="34" charset="-120"/>
              </a:endParaRPr>
            </a:p>
          </p:txBody>
        </p:sp>
        <p:sp>
          <p:nvSpPr>
            <p:cNvPr id="93" name="Rectangle 92"/>
            <p:cNvSpPr>
              <a:spLocks noChangeArrowheads="1"/>
            </p:cNvSpPr>
            <p:nvPr/>
          </p:nvSpPr>
          <p:spPr bwMode="auto">
            <a:xfrm>
              <a:off x="8537306" y="2227958"/>
              <a:ext cx="1484959"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a:r>
                <a:rPr lang="en-US" altLang="en-US" sz="1600" b="1" dirty="0">
                  <a:solidFill>
                    <a:schemeClr val="tx1"/>
                  </a:solidFill>
                </a:rPr>
                <a:t>Output coupler</a:t>
              </a:r>
              <a:endParaRPr lang="en-US" altLang="en-US" sz="1600" dirty="0">
                <a:solidFill>
                  <a:schemeClr val="tx1"/>
                </a:solidFill>
                <a:latin typeface="Microsoft JhengHei Light" panose="020B0304030504040204" pitchFamily="34" charset="-120"/>
                <a:ea typeface="Microsoft JhengHei Light" panose="020B0304030504040204" pitchFamily="34" charset="-120"/>
              </a:endParaRPr>
            </a:p>
          </p:txBody>
        </p:sp>
        <p:sp>
          <p:nvSpPr>
            <p:cNvPr id="95" name="Rectangle 94"/>
            <p:cNvSpPr>
              <a:spLocks noChangeArrowheads="1"/>
            </p:cNvSpPr>
            <p:nvPr/>
          </p:nvSpPr>
          <p:spPr bwMode="auto">
            <a:xfrm>
              <a:off x="9919490" y="2294670"/>
              <a:ext cx="1209675"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r>
                <a:rPr lang="en-US" altLang="en-US" sz="1600" b="1" dirty="0">
                  <a:solidFill>
                    <a:schemeClr val="tx1"/>
                  </a:solidFill>
                </a:rPr>
                <a:t>Laser beam</a:t>
              </a:r>
            </a:p>
            <a:p>
              <a:pPr algn="ctr"/>
              <a:r>
                <a:rPr lang="en-US" altLang="en-US" sz="1600" b="1" dirty="0">
                  <a:solidFill>
                    <a:schemeClr val="tx1"/>
                  </a:solidFill>
                </a:rPr>
                <a:t>output</a:t>
              </a:r>
            </a:p>
          </p:txBody>
        </p:sp>
        <p:grpSp>
          <p:nvGrpSpPr>
            <p:cNvPr id="96" name="Group 95"/>
            <p:cNvGrpSpPr/>
            <p:nvPr/>
          </p:nvGrpSpPr>
          <p:grpSpPr>
            <a:xfrm flipV="1">
              <a:off x="5818762" y="2004457"/>
              <a:ext cx="1714637" cy="804969"/>
              <a:chOff x="3778624" y="2959573"/>
              <a:chExt cx="1714637" cy="804969"/>
            </a:xfrm>
          </p:grpSpPr>
          <p:sp>
            <p:nvSpPr>
              <p:cNvPr id="97" name="Lightning Bolt 96"/>
              <p:cNvSpPr/>
              <p:nvPr/>
            </p:nvSpPr>
            <p:spPr>
              <a:xfrm flipV="1">
                <a:off x="4340158" y="2959573"/>
                <a:ext cx="591570" cy="804969"/>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8" name="Lightning Bolt 97"/>
              <p:cNvSpPr/>
              <p:nvPr/>
            </p:nvSpPr>
            <p:spPr>
              <a:xfrm flipV="1">
                <a:off x="4901691" y="2959573"/>
                <a:ext cx="591570" cy="804969"/>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9" name="Lightning Bolt 98"/>
              <p:cNvSpPr/>
              <p:nvPr/>
            </p:nvSpPr>
            <p:spPr>
              <a:xfrm flipV="1">
                <a:off x="3778624" y="2959573"/>
                <a:ext cx="591570" cy="804969"/>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sp>
          <p:nvSpPr>
            <p:cNvPr id="101" name="Oval 100"/>
            <p:cNvSpPr/>
            <p:nvPr/>
          </p:nvSpPr>
          <p:spPr>
            <a:xfrm>
              <a:off x="5530752" y="2959592"/>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2" name="Oval 101"/>
            <p:cNvSpPr/>
            <p:nvPr/>
          </p:nvSpPr>
          <p:spPr>
            <a:xfrm>
              <a:off x="5746762" y="2937064"/>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3" name="Oval 102"/>
            <p:cNvSpPr/>
            <p:nvPr/>
          </p:nvSpPr>
          <p:spPr>
            <a:xfrm>
              <a:off x="5737132" y="313717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4" name="Oval 103"/>
            <p:cNvSpPr/>
            <p:nvPr/>
          </p:nvSpPr>
          <p:spPr>
            <a:xfrm>
              <a:off x="6036570" y="2905497"/>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5" name="Oval 104"/>
            <p:cNvSpPr/>
            <p:nvPr/>
          </p:nvSpPr>
          <p:spPr>
            <a:xfrm>
              <a:off x="6204873" y="309765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6" name="Oval 105"/>
            <p:cNvSpPr/>
            <p:nvPr/>
          </p:nvSpPr>
          <p:spPr>
            <a:xfrm>
              <a:off x="6357273" y="2963807"/>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7" name="Oval 106"/>
            <p:cNvSpPr/>
            <p:nvPr/>
          </p:nvSpPr>
          <p:spPr>
            <a:xfrm>
              <a:off x="6718807" y="2913926"/>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8" name="Oval 107"/>
            <p:cNvSpPr/>
            <p:nvPr/>
          </p:nvSpPr>
          <p:spPr>
            <a:xfrm>
              <a:off x="6950720" y="3129936"/>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9" name="Oval 108"/>
            <p:cNvSpPr/>
            <p:nvPr/>
          </p:nvSpPr>
          <p:spPr>
            <a:xfrm>
              <a:off x="7023607" y="3218726"/>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0" name="Oval 109"/>
            <p:cNvSpPr/>
            <p:nvPr/>
          </p:nvSpPr>
          <p:spPr>
            <a:xfrm>
              <a:off x="7638880" y="3088377"/>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1" name="Oval 110"/>
            <p:cNvSpPr/>
            <p:nvPr/>
          </p:nvSpPr>
          <p:spPr>
            <a:xfrm>
              <a:off x="7210833" y="3057897"/>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2" name="Oval 111"/>
            <p:cNvSpPr/>
            <p:nvPr/>
          </p:nvSpPr>
          <p:spPr>
            <a:xfrm>
              <a:off x="7347331" y="3210297"/>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3" name="Oval 112"/>
            <p:cNvSpPr/>
            <p:nvPr/>
          </p:nvSpPr>
          <p:spPr>
            <a:xfrm>
              <a:off x="8132896" y="3018776"/>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4" name="Oval 113"/>
            <p:cNvSpPr/>
            <p:nvPr/>
          </p:nvSpPr>
          <p:spPr>
            <a:xfrm>
              <a:off x="7867631" y="3064285"/>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5" name="Oval 114"/>
            <p:cNvSpPr/>
            <p:nvPr/>
          </p:nvSpPr>
          <p:spPr>
            <a:xfrm>
              <a:off x="8465306" y="2970195"/>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6" name="Oval 115"/>
            <p:cNvSpPr/>
            <p:nvPr/>
          </p:nvSpPr>
          <p:spPr>
            <a:xfrm>
              <a:off x="5212799" y="2985237"/>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7" name="Oval 116"/>
            <p:cNvSpPr/>
            <p:nvPr/>
          </p:nvSpPr>
          <p:spPr>
            <a:xfrm>
              <a:off x="5325444" y="3089701"/>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8" name="Oval 117"/>
            <p:cNvSpPr/>
            <p:nvPr/>
          </p:nvSpPr>
          <p:spPr>
            <a:xfrm>
              <a:off x="5565306" y="3210297"/>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9" name="Oval 118"/>
            <p:cNvSpPr/>
            <p:nvPr/>
          </p:nvSpPr>
          <p:spPr>
            <a:xfrm>
              <a:off x="8335634" y="3186204"/>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0" name="Oval 119"/>
            <p:cNvSpPr/>
            <p:nvPr/>
          </p:nvSpPr>
          <p:spPr>
            <a:xfrm>
              <a:off x="8034807" y="3155724"/>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1" name="Oval 120"/>
            <p:cNvSpPr/>
            <p:nvPr/>
          </p:nvSpPr>
          <p:spPr>
            <a:xfrm>
              <a:off x="8576824" y="3244514"/>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2" name="Oval 121"/>
            <p:cNvSpPr/>
            <p:nvPr/>
          </p:nvSpPr>
          <p:spPr>
            <a:xfrm>
              <a:off x="7800486" y="2905497"/>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3" name="Oval 122"/>
            <p:cNvSpPr/>
            <p:nvPr/>
          </p:nvSpPr>
          <p:spPr>
            <a:xfrm>
              <a:off x="7739525" y="324210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4" name="Oval 123"/>
            <p:cNvSpPr/>
            <p:nvPr/>
          </p:nvSpPr>
          <p:spPr>
            <a:xfrm>
              <a:off x="6639519" y="3081920"/>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5" name="Oval 124"/>
            <p:cNvSpPr/>
            <p:nvPr/>
          </p:nvSpPr>
          <p:spPr>
            <a:xfrm>
              <a:off x="6427960" y="3191101"/>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6" name="Oval 125"/>
            <p:cNvSpPr/>
            <p:nvPr/>
          </p:nvSpPr>
          <p:spPr>
            <a:xfrm>
              <a:off x="6669150" y="3249411"/>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7" name="Oval 126"/>
            <p:cNvSpPr/>
            <p:nvPr/>
          </p:nvSpPr>
          <p:spPr>
            <a:xfrm>
              <a:off x="7052701" y="2973075"/>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8" name="Oval 127"/>
            <p:cNvSpPr/>
            <p:nvPr/>
          </p:nvSpPr>
          <p:spPr>
            <a:xfrm>
              <a:off x="7296912" y="2901036"/>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9" name="Rectangle 128"/>
            <p:cNvSpPr>
              <a:spLocks noChangeArrowheads="1"/>
            </p:cNvSpPr>
            <p:nvPr/>
          </p:nvSpPr>
          <p:spPr bwMode="auto">
            <a:xfrm>
              <a:off x="4038600" y="4376918"/>
              <a:ext cx="5881190" cy="1665288"/>
            </a:xfrm>
            <a:prstGeom prst="rect">
              <a:avLst/>
            </a:prstGeom>
            <a:solidFill>
              <a:schemeClr val="bg2"/>
            </a:solidFill>
            <a:ln w="12700">
              <a:solidFill>
                <a:schemeClr val="tx1"/>
              </a:solidFill>
              <a:miter lim="800000"/>
              <a:headEnd/>
              <a:tailEnd/>
            </a:ln>
            <a:effectLst>
              <a:outerShdw blurRad="50800" dist="38100" dir="2700000" algn="tl" rotWithShape="0">
                <a:prstClr val="black">
                  <a:alpha val="40000"/>
                </a:prstClr>
              </a:outerShdw>
            </a:effectLst>
            <a:extLst/>
          </p:spPr>
          <p:txBody>
            <a:bodyPr wrap="none" anchor="ctr"/>
            <a:lstStyle/>
            <a:p>
              <a:endParaRPr lang="en-SG"/>
            </a:p>
          </p:txBody>
        </p:sp>
        <p:sp>
          <p:nvSpPr>
            <p:cNvPr id="130" name="Rectangle 129"/>
            <p:cNvSpPr>
              <a:spLocks noChangeArrowheads="1"/>
            </p:cNvSpPr>
            <p:nvPr/>
          </p:nvSpPr>
          <p:spPr bwMode="auto">
            <a:xfrm>
              <a:off x="5183188" y="5064306"/>
              <a:ext cx="3544887" cy="503237"/>
            </a:xfrm>
            <a:prstGeom prst="rect">
              <a:avLst/>
            </a:prstGeom>
            <a:solidFill>
              <a:srgbClr val="00B050"/>
            </a:solidFill>
            <a:ln>
              <a:noFill/>
            </a:ln>
            <a:effectLst/>
            <a:extLst/>
          </p:spPr>
          <p:txBody>
            <a:bodyPr wrap="none" anchor="ctr"/>
            <a:lstStyle/>
            <a:p>
              <a:endParaRPr lang="en-SG"/>
            </a:p>
          </p:txBody>
        </p:sp>
        <p:sp>
          <p:nvSpPr>
            <p:cNvPr id="131" name="Rectangle 130"/>
            <p:cNvSpPr>
              <a:spLocks noChangeArrowheads="1"/>
            </p:cNvSpPr>
            <p:nvPr/>
          </p:nvSpPr>
          <p:spPr bwMode="auto">
            <a:xfrm>
              <a:off x="9326563" y="4826181"/>
              <a:ext cx="109537" cy="1036637"/>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p>
          </p:txBody>
        </p:sp>
        <p:sp>
          <p:nvSpPr>
            <p:cNvPr id="132" name="Rectangle 131"/>
            <p:cNvSpPr>
              <a:spLocks noChangeArrowheads="1"/>
            </p:cNvSpPr>
            <p:nvPr/>
          </p:nvSpPr>
          <p:spPr bwMode="auto">
            <a:xfrm>
              <a:off x="4503738" y="4792843"/>
              <a:ext cx="184150" cy="1049338"/>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p>
          </p:txBody>
        </p:sp>
        <p:sp>
          <p:nvSpPr>
            <p:cNvPr id="133" name="Oval 132"/>
            <p:cNvSpPr>
              <a:spLocks noChangeArrowheads="1"/>
            </p:cNvSpPr>
            <p:nvPr/>
          </p:nvSpPr>
          <p:spPr bwMode="auto">
            <a:xfrm>
              <a:off x="4592638" y="4794431"/>
              <a:ext cx="280987" cy="1039812"/>
            </a:xfrm>
            <a:prstGeom prst="ellipse">
              <a:avLst/>
            </a:prstGeom>
            <a:solidFill>
              <a:schemeClr val="bg2"/>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p>
          </p:txBody>
        </p:sp>
        <p:sp>
          <p:nvSpPr>
            <p:cNvPr id="134" name="Rectangle 133"/>
            <p:cNvSpPr>
              <a:spLocks noChangeArrowheads="1"/>
            </p:cNvSpPr>
            <p:nvPr/>
          </p:nvSpPr>
          <p:spPr bwMode="auto">
            <a:xfrm>
              <a:off x="6253506" y="5555600"/>
              <a:ext cx="1466428"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600" b="1" dirty="0">
                  <a:solidFill>
                    <a:schemeClr val="tx1"/>
                  </a:solidFill>
                </a:rPr>
                <a:t>Active medium</a:t>
              </a:r>
              <a:endParaRPr lang="en-US" altLang="en-US" sz="1600" b="1" dirty="0">
                <a:solidFill>
                  <a:schemeClr val="tx1"/>
                </a:solidFill>
                <a:latin typeface="Microsoft JhengHei Light" panose="020B0304030504040204" pitchFamily="34" charset="-120"/>
                <a:ea typeface="Microsoft JhengHei Light" panose="020B0304030504040204" pitchFamily="34" charset="-120"/>
              </a:endParaRPr>
            </a:p>
          </p:txBody>
        </p:sp>
        <p:sp>
          <p:nvSpPr>
            <p:cNvPr id="135" name="Rectangle 134"/>
            <p:cNvSpPr>
              <a:spLocks noChangeArrowheads="1"/>
            </p:cNvSpPr>
            <p:nvPr/>
          </p:nvSpPr>
          <p:spPr bwMode="auto">
            <a:xfrm>
              <a:off x="4041775" y="4429894"/>
              <a:ext cx="1164679"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a:r>
                <a:rPr lang="en-US" altLang="en-US" sz="1600" b="1" dirty="0">
                  <a:solidFill>
                    <a:schemeClr val="tx1"/>
                  </a:solidFill>
                </a:rPr>
                <a:t>Rear mirror</a:t>
              </a:r>
              <a:endParaRPr lang="en-US" altLang="en-US" sz="1600" dirty="0">
                <a:solidFill>
                  <a:schemeClr val="tx1"/>
                </a:solidFill>
                <a:latin typeface="Microsoft JhengHei Light" panose="020B0304030504040204" pitchFamily="34" charset="-120"/>
                <a:ea typeface="Microsoft JhengHei Light" panose="020B0304030504040204" pitchFamily="34" charset="-120"/>
              </a:endParaRPr>
            </a:p>
          </p:txBody>
        </p:sp>
        <p:sp>
          <p:nvSpPr>
            <p:cNvPr id="136" name="Rectangle 135"/>
            <p:cNvSpPr>
              <a:spLocks noChangeArrowheads="1"/>
            </p:cNvSpPr>
            <p:nvPr/>
          </p:nvSpPr>
          <p:spPr bwMode="auto">
            <a:xfrm>
              <a:off x="8537306" y="4429894"/>
              <a:ext cx="1484959"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a:r>
                <a:rPr lang="en-US" altLang="en-US" sz="1600" b="1" dirty="0">
                  <a:solidFill>
                    <a:schemeClr val="tx1"/>
                  </a:solidFill>
                </a:rPr>
                <a:t>Output coupler</a:t>
              </a:r>
              <a:endParaRPr lang="en-US" altLang="en-US" sz="1600" dirty="0">
                <a:solidFill>
                  <a:schemeClr val="tx1"/>
                </a:solidFill>
                <a:latin typeface="Microsoft JhengHei Light" panose="020B0304030504040204" pitchFamily="34" charset="-120"/>
                <a:ea typeface="Microsoft JhengHei Light" panose="020B0304030504040204" pitchFamily="34" charset="-120"/>
              </a:endParaRPr>
            </a:p>
          </p:txBody>
        </p:sp>
        <p:sp>
          <p:nvSpPr>
            <p:cNvPr id="138" name="Rectangle 137"/>
            <p:cNvSpPr>
              <a:spLocks noChangeArrowheads="1"/>
            </p:cNvSpPr>
            <p:nvPr/>
          </p:nvSpPr>
          <p:spPr bwMode="auto">
            <a:xfrm>
              <a:off x="9919490" y="4496606"/>
              <a:ext cx="1209675"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r>
                <a:rPr lang="en-US" altLang="en-US" sz="1600" b="1" dirty="0">
                  <a:solidFill>
                    <a:schemeClr val="tx1"/>
                  </a:solidFill>
                </a:rPr>
                <a:t>Laser beam</a:t>
              </a:r>
            </a:p>
            <a:p>
              <a:pPr algn="ctr"/>
              <a:r>
                <a:rPr lang="en-US" altLang="en-US" sz="1600" b="1" dirty="0">
                  <a:solidFill>
                    <a:schemeClr val="tx1"/>
                  </a:solidFill>
                </a:rPr>
                <a:t>output</a:t>
              </a:r>
            </a:p>
          </p:txBody>
        </p:sp>
        <p:sp>
          <p:nvSpPr>
            <p:cNvPr id="139" name="Oval 138"/>
            <p:cNvSpPr/>
            <p:nvPr/>
          </p:nvSpPr>
          <p:spPr>
            <a:xfrm>
              <a:off x="5530752" y="5161528"/>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40" name="Oval 139"/>
            <p:cNvSpPr/>
            <p:nvPr/>
          </p:nvSpPr>
          <p:spPr>
            <a:xfrm>
              <a:off x="5746762" y="5139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41" name="Oval 140"/>
            <p:cNvSpPr/>
            <p:nvPr/>
          </p:nvSpPr>
          <p:spPr>
            <a:xfrm>
              <a:off x="5859407" y="5339108"/>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42" name="Oval 141"/>
            <p:cNvSpPr/>
            <p:nvPr/>
          </p:nvSpPr>
          <p:spPr>
            <a:xfrm>
              <a:off x="6036570" y="5107433"/>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43" name="Oval 142"/>
            <p:cNvSpPr/>
            <p:nvPr/>
          </p:nvSpPr>
          <p:spPr>
            <a:xfrm>
              <a:off x="6204873" y="5299588"/>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44" name="Oval 143"/>
            <p:cNvSpPr/>
            <p:nvPr/>
          </p:nvSpPr>
          <p:spPr>
            <a:xfrm>
              <a:off x="6357273" y="5165743"/>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45" name="Oval 144"/>
            <p:cNvSpPr/>
            <p:nvPr/>
          </p:nvSpPr>
          <p:spPr>
            <a:xfrm>
              <a:off x="6718807" y="5115862"/>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46" name="Oval 145"/>
            <p:cNvSpPr/>
            <p:nvPr/>
          </p:nvSpPr>
          <p:spPr>
            <a:xfrm>
              <a:off x="6950720" y="533187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47" name="Oval 146"/>
            <p:cNvSpPr/>
            <p:nvPr/>
          </p:nvSpPr>
          <p:spPr>
            <a:xfrm>
              <a:off x="7023607" y="5420662"/>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48" name="Oval 147"/>
            <p:cNvSpPr/>
            <p:nvPr/>
          </p:nvSpPr>
          <p:spPr>
            <a:xfrm>
              <a:off x="7638880" y="5290313"/>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49" name="Oval 148"/>
            <p:cNvSpPr/>
            <p:nvPr/>
          </p:nvSpPr>
          <p:spPr>
            <a:xfrm>
              <a:off x="7210833" y="5259833"/>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50" name="Oval 149"/>
            <p:cNvSpPr/>
            <p:nvPr/>
          </p:nvSpPr>
          <p:spPr>
            <a:xfrm>
              <a:off x="7347331" y="5412233"/>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51" name="Oval 150"/>
            <p:cNvSpPr/>
            <p:nvPr/>
          </p:nvSpPr>
          <p:spPr>
            <a:xfrm>
              <a:off x="8224116" y="5113821"/>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52" name="Oval 151"/>
            <p:cNvSpPr/>
            <p:nvPr/>
          </p:nvSpPr>
          <p:spPr>
            <a:xfrm>
              <a:off x="7867631" y="5266221"/>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53" name="Oval 152"/>
            <p:cNvSpPr/>
            <p:nvPr/>
          </p:nvSpPr>
          <p:spPr>
            <a:xfrm>
              <a:off x="8526517" y="5219378"/>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54" name="Oval 153"/>
            <p:cNvSpPr/>
            <p:nvPr/>
          </p:nvSpPr>
          <p:spPr>
            <a:xfrm>
              <a:off x="5212799" y="5107433"/>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55" name="Oval 154"/>
            <p:cNvSpPr/>
            <p:nvPr/>
          </p:nvSpPr>
          <p:spPr>
            <a:xfrm>
              <a:off x="5325444" y="5291637"/>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56" name="Oval 155"/>
            <p:cNvSpPr/>
            <p:nvPr/>
          </p:nvSpPr>
          <p:spPr>
            <a:xfrm>
              <a:off x="5565306" y="5412233"/>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57" name="Oval 156"/>
            <p:cNvSpPr/>
            <p:nvPr/>
          </p:nvSpPr>
          <p:spPr>
            <a:xfrm>
              <a:off x="8335634" y="5388140"/>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58" name="Oval 157"/>
            <p:cNvSpPr/>
            <p:nvPr/>
          </p:nvSpPr>
          <p:spPr>
            <a:xfrm>
              <a:off x="8034807" y="5357660"/>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59" name="Oval 158"/>
            <p:cNvSpPr/>
            <p:nvPr/>
          </p:nvSpPr>
          <p:spPr>
            <a:xfrm>
              <a:off x="8576824" y="5446450"/>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60" name="Oval 159"/>
            <p:cNvSpPr/>
            <p:nvPr/>
          </p:nvSpPr>
          <p:spPr>
            <a:xfrm>
              <a:off x="7800486" y="5107433"/>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61" name="Oval 160"/>
            <p:cNvSpPr/>
            <p:nvPr/>
          </p:nvSpPr>
          <p:spPr>
            <a:xfrm>
              <a:off x="7739525" y="5444038"/>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62" name="Oval 161"/>
            <p:cNvSpPr/>
            <p:nvPr/>
          </p:nvSpPr>
          <p:spPr>
            <a:xfrm>
              <a:off x="6639519" y="5283856"/>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63" name="Oval 162"/>
            <p:cNvSpPr/>
            <p:nvPr/>
          </p:nvSpPr>
          <p:spPr>
            <a:xfrm>
              <a:off x="6427960" y="5393037"/>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64" name="Oval 163"/>
            <p:cNvSpPr/>
            <p:nvPr/>
          </p:nvSpPr>
          <p:spPr>
            <a:xfrm>
              <a:off x="6669150" y="5451347"/>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65" name="Oval 164"/>
            <p:cNvSpPr/>
            <p:nvPr/>
          </p:nvSpPr>
          <p:spPr>
            <a:xfrm>
              <a:off x="7052701" y="5175011"/>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66" name="Oval 165"/>
            <p:cNvSpPr/>
            <p:nvPr/>
          </p:nvSpPr>
          <p:spPr>
            <a:xfrm>
              <a:off x="7296912" y="5102972"/>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nvGrpSpPr>
            <p:cNvPr id="168" name="Group 167"/>
            <p:cNvGrpSpPr/>
            <p:nvPr/>
          </p:nvGrpSpPr>
          <p:grpSpPr>
            <a:xfrm flipV="1">
              <a:off x="5818762" y="4203261"/>
              <a:ext cx="1714637" cy="804969"/>
              <a:chOff x="3778624" y="2959573"/>
              <a:chExt cx="1714637" cy="804969"/>
            </a:xfrm>
          </p:grpSpPr>
          <p:sp>
            <p:nvSpPr>
              <p:cNvPr id="169" name="Lightning Bolt 168"/>
              <p:cNvSpPr/>
              <p:nvPr/>
            </p:nvSpPr>
            <p:spPr>
              <a:xfrm flipV="1">
                <a:off x="4340158" y="2959573"/>
                <a:ext cx="591570" cy="804969"/>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70" name="Lightning Bolt 169"/>
              <p:cNvSpPr/>
              <p:nvPr/>
            </p:nvSpPr>
            <p:spPr>
              <a:xfrm flipV="1">
                <a:off x="4901691" y="2959573"/>
                <a:ext cx="591570" cy="804969"/>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71" name="Lightning Bolt 170"/>
              <p:cNvSpPr/>
              <p:nvPr/>
            </p:nvSpPr>
            <p:spPr>
              <a:xfrm flipV="1">
                <a:off x="3778624" y="2959573"/>
                <a:ext cx="591570" cy="804969"/>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sp>
          <p:nvSpPr>
            <p:cNvPr id="173" name="U-Turn Arrow 172"/>
            <p:cNvSpPr/>
            <p:nvPr/>
          </p:nvSpPr>
          <p:spPr>
            <a:xfrm rot="16200000" flipV="1">
              <a:off x="8899335" y="2834550"/>
              <a:ext cx="280791" cy="554089"/>
            </a:xfrm>
            <a:prstGeom prst="uturnArrow">
              <a:avLst>
                <a:gd name="adj1" fmla="val 25000"/>
                <a:gd name="adj2" fmla="val 25000"/>
                <a:gd name="adj3" fmla="val 38131"/>
                <a:gd name="adj4" fmla="val 43750"/>
                <a:gd name="adj5" fmla="val 86978"/>
              </a:avLst>
            </a:prstGeom>
            <a:solidFill>
              <a:srgbClr val="FF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solidFill>
                  <a:schemeClr val="tx1"/>
                </a:solidFill>
              </a:endParaRPr>
            </a:p>
          </p:txBody>
        </p:sp>
        <p:sp>
          <p:nvSpPr>
            <p:cNvPr id="174" name="U-Turn Arrow 173"/>
            <p:cNvSpPr/>
            <p:nvPr/>
          </p:nvSpPr>
          <p:spPr>
            <a:xfrm rot="5400000" flipV="1">
              <a:off x="4743563" y="2834550"/>
              <a:ext cx="280791" cy="554089"/>
            </a:xfrm>
            <a:prstGeom prst="uturnArrow">
              <a:avLst>
                <a:gd name="adj1" fmla="val 25000"/>
                <a:gd name="adj2" fmla="val 25000"/>
                <a:gd name="adj3" fmla="val 38131"/>
                <a:gd name="adj4" fmla="val 43750"/>
                <a:gd name="adj5" fmla="val 86978"/>
              </a:avLst>
            </a:prstGeom>
            <a:solidFill>
              <a:srgbClr val="FF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solidFill>
                  <a:schemeClr val="tx1"/>
                </a:solidFill>
              </a:endParaRPr>
            </a:p>
          </p:txBody>
        </p:sp>
        <p:sp>
          <p:nvSpPr>
            <p:cNvPr id="175" name="Right Arrow 174"/>
            <p:cNvSpPr/>
            <p:nvPr/>
          </p:nvSpPr>
          <p:spPr>
            <a:xfrm>
              <a:off x="9514760" y="3011116"/>
              <a:ext cx="1453277" cy="231674"/>
            </a:xfrm>
            <a:prstGeom prst="rightArrow">
              <a:avLst>
                <a:gd name="adj1" fmla="val 50000"/>
                <a:gd name="adj2" fmla="val 99397"/>
              </a:avLst>
            </a:prstGeom>
            <a:solidFill>
              <a:srgbClr val="FF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76" name="U-Turn Arrow 175"/>
            <p:cNvSpPr/>
            <p:nvPr/>
          </p:nvSpPr>
          <p:spPr>
            <a:xfrm rot="16200000" flipV="1">
              <a:off x="8777020" y="5041081"/>
              <a:ext cx="503237" cy="554089"/>
            </a:xfrm>
            <a:prstGeom prst="uturnArrow">
              <a:avLst>
                <a:gd name="adj1" fmla="val 29583"/>
                <a:gd name="adj2" fmla="val 25000"/>
                <a:gd name="adj3" fmla="val 38131"/>
                <a:gd name="adj4" fmla="val 47537"/>
                <a:gd name="adj5" fmla="val 94654"/>
              </a:avLst>
            </a:prstGeom>
            <a:solidFill>
              <a:srgbClr val="FF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solidFill>
                  <a:schemeClr val="tx1"/>
                </a:solidFill>
              </a:endParaRPr>
            </a:p>
          </p:txBody>
        </p:sp>
        <p:sp>
          <p:nvSpPr>
            <p:cNvPr id="178" name="U-Turn Arrow 177"/>
            <p:cNvSpPr/>
            <p:nvPr/>
          </p:nvSpPr>
          <p:spPr>
            <a:xfrm rot="5400000" flipV="1">
              <a:off x="4634496" y="5037292"/>
              <a:ext cx="503237" cy="554089"/>
            </a:xfrm>
            <a:prstGeom prst="uturnArrow">
              <a:avLst>
                <a:gd name="adj1" fmla="val 29583"/>
                <a:gd name="adj2" fmla="val 25000"/>
                <a:gd name="adj3" fmla="val 38131"/>
                <a:gd name="adj4" fmla="val 47537"/>
                <a:gd name="adj5" fmla="val 94654"/>
              </a:avLst>
            </a:prstGeom>
            <a:solidFill>
              <a:srgbClr val="FF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solidFill>
                  <a:schemeClr val="tx1"/>
                </a:solidFill>
              </a:endParaRPr>
            </a:p>
          </p:txBody>
        </p:sp>
        <p:sp>
          <p:nvSpPr>
            <p:cNvPr id="179" name="Right Arrow 178"/>
            <p:cNvSpPr/>
            <p:nvPr/>
          </p:nvSpPr>
          <p:spPr>
            <a:xfrm>
              <a:off x="9514760" y="5040357"/>
              <a:ext cx="1453277" cy="547958"/>
            </a:xfrm>
            <a:prstGeom prst="rightArrow">
              <a:avLst>
                <a:gd name="adj1" fmla="val 50000"/>
                <a:gd name="adj2" fmla="val 89861"/>
              </a:avLst>
            </a:prstGeom>
            <a:solidFill>
              <a:srgbClr val="FF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80" name="Oval 179"/>
            <p:cNvSpPr/>
            <p:nvPr/>
          </p:nvSpPr>
          <p:spPr>
            <a:xfrm>
              <a:off x="6876802" y="3081313"/>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81" name="Oval 180"/>
            <p:cNvSpPr/>
            <p:nvPr/>
          </p:nvSpPr>
          <p:spPr>
            <a:xfrm>
              <a:off x="5907072" y="3242347"/>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82" name="Oval 181"/>
            <p:cNvSpPr/>
            <p:nvPr/>
          </p:nvSpPr>
          <p:spPr>
            <a:xfrm>
              <a:off x="7136733" y="3133184"/>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83" name="Oval 182"/>
            <p:cNvSpPr/>
            <p:nvPr/>
          </p:nvSpPr>
          <p:spPr>
            <a:xfrm>
              <a:off x="8008034" y="2896857"/>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84" name="Oval 183"/>
            <p:cNvSpPr/>
            <p:nvPr/>
          </p:nvSpPr>
          <p:spPr>
            <a:xfrm>
              <a:off x="6027264" y="3070965"/>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85" name="Oval 184"/>
            <p:cNvSpPr/>
            <p:nvPr/>
          </p:nvSpPr>
          <p:spPr>
            <a:xfrm>
              <a:off x="7416145" y="300031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86" name="Oval 185"/>
            <p:cNvSpPr/>
            <p:nvPr/>
          </p:nvSpPr>
          <p:spPr>
            <a:xfrm>
              <a:off x="7584448" y="3192467"/>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87" name="Oval 186"/>
            <p:cNvSpPr/>
            <p:nvPr/>
          </p:nvSpPr>
          <p:spPr>
            <a:xfrm>
              <a:off x="5289937" y="3275036"/>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88" name="Oval 187"/>
            <p:cNvSpPr/>
            <p:nvPr/>
          </p:nvSpPr>
          <p:spPr>
            <a:xfrm>
              <a:off x="8317010" y="3018776"/>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89" name="Oval 188"/>
            <p:cNvSpPr/>
            <p:nvPr/>
          </p:nvSpPr>
          <p:spPr>
            <a:xfrm>
              <a:off x="5385460" y="2925327"/>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90" name="Oval 189"/>
            <p:cNvSpPr/>
            <p:nvPr/>
          </p:nvSpPr>
          <p:spPr>
            <a:xfrm>
              <a:off x="5608547" y="3018776"/>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91" name="Oval 190"/>
            <p:cNvSpPr/>
            <p:nvPr/>
          </p:nvSpPr>
          <p:spPr>
            <a:xfrm>
              <a:off x="5934328" y="5461695"/>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92" name="Oval 191"/>
            <p:cNvSpPr/>
            <p:nvPr/>
          </p:nvSpPr>
          <p:spPr>
            <a:xfrm>
              <a:off x="6054520" y="5290313"/>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93" name="Oval 192"/>
            <p:cNvSpPr/>
            <p:nvPr/>
          </p:nvSpPr>
          <p:spPr>
            <a:xfrm>
              <a:off x="8188317" y="547054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94" name="Oval 193"/>
            <p:cNvSpPr/>
            <p:nvPr/>
          </p:nvSpPr>
          <p:spPr>
            <a:xfrm>
              <a:off x="8417068" y="544645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95" name="Oval 194"/>
            <p:cNvSpPr/>
            <p:nvPr/>
          </p:nvSpPr>
          <p:spPr>
            <a:xfrm>
              <a:off x="5382498" y="5415347"/>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96" name="Oval 195"/>
            <p:cNvSpPr/>
            <p:nvPr/>
          </p:nvSpPr>
          <p:spPr>
            <a:xfrm>
              <a:off x="5622275" y="5298841"/>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97" name="Oval 196"/>
            <p:cNvSpPr/>
            <p:nvPr/>
          </p:nvSpPr>
          <p:spPr>
            <a:xfrm>
              <a:off x="7494857" y="5244131"/>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98" name="Oval 197"/>
            <p:cNvSpPr/>
            <p:nvPr/>
          </p:nvSpPr>
          <p:spPr>
            <a:xfrm>
              <a:off x="7686614" y="5185872"/>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99" name="Oval 198"/>
            <p:cNvSpPr/>
            <p:nvPr/>
          </p:nvSpPr>
          <p:spPr>
            <a:xfrm>
              <a:off x="8070129" y="5199788"/>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00" name="Oval 199"/>
            <p:cNvSpPr/>
            <p:nvPr/>
          </p:nvSpPr>
          <p:spPr>
            <a:xfrm>
              <a:off x="8267904" y="5280131"/>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01" name="Rectangle 200"/>
            <p:cNvSpPr>
              <a:spLocks noChangeArrowheads="1"/>
            </p:cNvSpPr>
            <p:nvPr/>
          </p:nvSpPr>
          <p:spPr bwMode="auto">
            <a:xfrm>
              <a:off x="5955914" y="1690688"/>
              <a:ext cx="1308821"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600" b="1" dirty="0">
                  <a:solidFill>
                    <a:schemeClr val="tx1"/>
                  </a:solidFill>
                </a:rPr>
                <a:t>Pump energy</a:t>
              </a:r>
              <a:endParaRPr lang="en-US" altLang="en-US" sz="1600" b="1" dirty="0">
                <a:solidFill>
                  <a:schemeClr val="tx1"/>
                </a:solidFill>
                <a:latin typeface="Microsoft JhengHei Light" panose="020B0304030504040204" pitchFamily="34" charset="-120"/>
                <a:ea typeface="Microsoft JhengHei Light" panose="020B0304030504040204" pitchFamily="34" charset="-120"/>
              </a:endParaRPr>
            </a:p>
          </p:txBody>
        </p:sp>
        <p:sp>
          <p:nvSpPr>
            <p:cNvPr id="202" name="Rectangle 201"/>
            <p:cNvSpPr>
              <a:spLocks noChangeArrowheads="1"/>
            </p:cNvSpPr>
            <p:nvPr/>
          </p:nvSpPr>
          <p:spPr bwMode="auto">
            <a:xfrm>
              <a:off x="5955660" y="3901544"/>
              <a:ext cx="1308821"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600" b="1" dirty="0">
                  <a:solidFill>
                    <a:schemeClr val="tx1"/>
                  </a:solidFill>
                </a:rPr>
                <a:t>Pump energy</a:t>
              </a:r>
              <a:endParaRPr lang="en-US" altLang="en-US" sz="1600" b="1" dirty="0">
                <a:solidFill>
                  <a:schemeClr val="tx1"/>
                </a:solidFill>
                <a:latin typeface="Microsoft JhengHei Light" panose="020B0304030504040204" pitchFamily="34" charset="-120"/>
                <a:ea typeface="Microsoft JhengHei Light" panose="020B0304030504040204" pitchFamily="34" charset="-120"/>
              </a:endParaRPr>
            </a:p>
          </p:txBody>
        </p:sp>
        <p:sp>
          <p:nvSpPr>
            <p:cNvPr id="206" name="Oval 205"/>
            <p:cNvSpPr/>
            <p:nvPr/>
          </p:nvSpPr>
          <p:spPr>
            <a:xfrm>
              <a:off x="7317062" y="5222544"/>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07" name="Oval 206"/>
            <p:cNvSpPr/>
            <p:nvPr/>
          </p:nvSpPr>
          <p:spPr>
            <a:xfrm>
              <a:off x="7237774" y="5390538"/>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08" name="Oval 207"/>
            <p:cNvSpPr/>
            <p:nvPr/>
          </p:nvSpPr>
          <p:spPr>
            <a:xfrm>
              <a:off x="8452477" y="5101499"/>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09" name="Oval 208"/>
            <p:cNvSpPr/>
            <p:nvPr/>
          </p:nvSpPr>
          <p:spPr>
            <a:xfrm>
              <a:off x="8373189" y="5269493"/>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10" name="Oval 209"/>
            <p:cNvSpPr/>
            <p:nvPr/>
          </p:nvSpPr>
          <p:spPr>
            <a:xfrm>
              <a:off x="7502246" y="5104906"/>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11" name="Oval 210"/>
            <p:cNvSpPr/>
            <p:nvPr/>
          </p:nvSpPr>
          <p:spPr>
            <a:xfrm>
              <a:off x="6836270" y="5207974"/>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12" name="Oval 211"/>
            <p:cNvSpPr/>
            <p:nvPr/>
          </p:nvSpPr>
          <p:spPr>
            <a:xfrm>
              <a:off x="5786417" y="5438134"/>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13" name="Oval 212"/>
            <p:cNvSpPr/>
            <p:nvPr/>
          </p:nvSpPr>
          <p:spPr>
            <a:xfrm>
              <a:off x="6230098" y="5444038"/>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14" name="Oval 213"/>
            <p:cNvSpPr/>
            <p:nvPr/>
          </p:nvSpPr>
          <p:spPr>
            <a:xfrm>
              <a:off x="6080047" y="5429037"/>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15" name="Oval 214"/>
            <p:cNvSpPr/>
            <p:nvPr/>
          </p:nvSpPr>
          <p:spPr>
            <a:xfrm>
              <a:off x="6568643" y="5183378"/>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16" name="Oval 215"/>
            <p:cNvSpPr/>
            <p:nvPr/>
          </p:nvSpPr>
          <p:spPr>
            <a:xfrm>
              <a:off x="5381154" y="5096809"/>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grpSp>
        <p:nvGrpSpPr>
          <p:cNvPr id="217" name="Group 216"/>
          <p:cNvGrpSpPr/>
          <p:nvPr/>
        </p:nvGrpSpPr>
        <p:grpSpPr>
          <a:xfrm>
            <a:off x="5485473" y="6098282"/>
            <a:ext cx="2978009" cy="307777"/>
            <a:chOff x="5614263" y="6098282"/>
            <a:chExt cx="2978009" cy="307777"/>
          </a:xfrm>
        </p:grpSpPr>
        <p:sp>
          <p:nvSpPr>
            <p:cNvPr id="218" name="TextBox 217"/>
            <p:cNvSpPr txBox="1"/>
            <p:nvPr/>
          </p:nvSpPr>
          <p:spPr>
            <a:xfrm>
              <a:off x="5637306" y="6098282"/>
              <a:ext cx="1163313" cy="307777"/>
            </a:xfrm>
            <a:prstGeom prst="rect">
              <a:avLst/>
            </a:prstGeom>
            <a:noFill/>
          </p:spPr>
          <p:txBody>
            <a:bodyPr wrap="square" rtlCol="0">
              <a:spAutoFit/>
            </a:bodyPr>
            <a:lstStyle/>
            <a:p>
              <a:r>
                <a:rPr lang="en-SG" sz="1400" dirty="0"/>
                <a:t>Excited atom</a:t>
              </a:r>
            </a:p>
          </p:txBody>
        </p:sp>
        <p:sp>
          <p:nvSpPr>
            <p:cNvPr id="219" name="TextBox 218"/>
            <p:cNvSpPr txBox="1"/>
            <p:nvPr/>
          </p:nvSpPr>
          <p:spPr>
            <a:xfrm>
              <a:off x="7122432" y="6098282"/>
              <a:ext cx="1469840" cy="307777"/>
            </a:xfrm>
            <a:prstGeom prst="rect">
              <a:avLst/>
            </a:prstGeom>
            <a:noFill/>
          </p:spPr>
          <p:txBody>
            <a:bodyPr wrap="square" rtlCol="0">
              <a:spAutoFit/>
            </a:bodyPr>
            <a:lstStyle/>
            <a:p>
              <a:r>
                <a:rPr lang="en-SG" sz="1400" dirty="0"/>
                <a:t>Unexcited atom</a:t>
              </a:r>
            </a:p>
          </p:txBody>
        </p:sp>
        <p:sp>
          <p:nvSpPr>
            <p:cNvPr id="220" name="Oval 219"/>
            <p:cNvSpPr/>
            <p:nvPr/>
          </p:nvSpPr>
          <p:spPr>
            <a:xfrm>
              <a:off x="5614263" y="6216727"/>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21" name="Oval 220"/>
            <p:cNvSpPr/>
            <p:nvPr/>
          </p:nvSpPr>
          <p:spPr>
            <a:xfrm>
              <a:off x="7098389" y="6216727"/>
              <a:ext cx="72000" cy="72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spTree>
    <p:extLst>
      <p:ext uri="{BB962C8B-B14F-4D97-AF65-F5344CB8AC3E}">
        <p14:creationId xmlns:p14="http://schemas.microsoft.com/office/powerpoint/2010/main" val="364516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SG"/>
              <a:t>Getech Automation Pte Ltd</a:t>
            </a:r>
          </a:p>
        </p:txBody>
      </p:sp>
      <p:sp>
        <p:nvSpPr>
          <p:cNvPr id="4" name="Slide Number Placeholder 3"/>
          <p:cNvSpPr>
            <a:spLocks noGrp="1"/>
          </p:cNvSpPr>
          <p:nvPr>
            <p:ph type="sldNum" sz="quarter" idx="12"/>
          </p:nvPr>
        </p:nvSpPr>
        <p:spPr/>
        <p:txBody>
          <a:bodyPr/>
          <a:lstStyle/>
          <a:p>
            <a:fld id="{5F789F11-8FA2-4694-9B2E-79993A92E40D}" type="slidenum">
              <a:rPr lang="en-SG" smtClean="0"/>
              <a:pPr/>
              <a:t>7</a:t>
            </a:fld>
            <a:endParaRPr lang="en-SG"/>
          </a:p>
        </p:txBody>
      </p:sp>
      <p:pic>
        <p:nvPicPr>
          <p:cNvPr id="5" name="laser-princip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28205" y="1028365"/>
            <a:ext cx="8535591" cy="480127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540578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0">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SG" dirty="0"/>
              <a:t>What do you need in order to                      </a:t>
            </a:r>
            <a:r>
              <a:rPr lang="en-SG" dirty="0">
                <a:latin typeface="Arial Black" panose="020B0A04020102020204" pitchFamily="34" charset="0"/>
              </a:rPr>
              <a:t>cut with laser</a:t>
            </a:r>
            <a:r>
              <a:rPr lang="en-SG" dirty="0"/>
              <a:t>?</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7981" t="21785" r="7794" b="22253"/>
          <a:stretch/>
        </p:blipFill>
        <p:spPr>
          <a:xfrm flipH="1">
            <a:off x="838200" y="2018810"/>
            <a:ext cx="4278630" cy="2132152"/>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1329" t="9335" r="10789" b="9944"/>
          <a:stretch/>
        </p:blipFill>
        <p:spPr>
          <a:xfrm flipH="1">
            <a:off x="9294674" y="2466697"/>
            <a:ext cx="1483652" cy="1537735"/>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4594" t="14883" r="4496" b="14642"/>
          <a:stretch/>
        </p:blipFill>
        <p:spPr>
          <a:xfrm flipH="1">
            <a:off x="5657912" y="2564291"/>
            <a:ext cx="2770937" cy="1342549"/>
          </a:xfrm>
          <a:prstGeom prst="rect">
            <a:avLst/>
          </a:prstGeom>
        </p:spPr>
      </p:pic>
      <p:sp>
        <p:nvSpPr>
          <p:cNvPr id="12" name="TextBox 11"/>
          <p:cNvSpPr txBox="1"/>
          <p:nvPr/>
        </p:nvSpPr>
        <p:spPr>
          <a:xfrm>
            <a:off x="1957126" y="4435290"/>
            <a:ext cx="2040778" cy="461665"/>
          </a:xfrm>
          <a:prstGeom prst="rect">
            <a:avLst/>
          </a:prstGeom>
          <a:noFill/>
        </p:spPr>
        <p:txBody>
          <a:bodyPr wrap="square" rtlCol="0">
            <a:spAutoFit/>
          </a:bodyPr>
          <a:lstStyle/>
          <a:p>
            <a:pPr algn="ctr"/>
            <a:r>
              <a:rPr lang="en-SG" sz="2400" b="1" dirty="0"/>
              <a:t>Laser source</a:t>
            </a:r>
          </a:p>
        </p:txBody>
      </p:sp>
      <p:sp>
        <p:nvSpPr>
          <p:cNvPr id="13" name="TextBox 12"/>
          <p:cNvSpPr txBox="1"/>
          <p:nvPr/>
        </p:nvSpPr>
        <p:spPr>
          <a:xfrm>
            <a:off x="5572475" y="4281402"/>
            <a:ext cx="2941811" cy="830997"/>
          </a:xfrm>
          <a:prstGeom prst="rect">
            <a:avLst/>
          </a:prstGeom>
          <a:noFill/>
        </p:spPr>
        <p:txBody>
          <a:bodyPr wrap="square" rtlCol="0">
            <a:spAutoFit/>
          </a:bodyPr>
          <a:lstStyle/>
          <a:p>
            <a:pPr algn="ctr"/>
            <a:r>
              <a:rPr lang="en-SG" sz="2400" b="1" dirty="0"/>
              <a:t>Beam manipulation optics</a:t>
            </a:r>
          </a:p>
        </p:txBody>
      </p:sp>
      <p:sp>
        <p:nvSpPr>
          <p:cNvPr id="14" name="TextBox 13"/>
          <p:cNvSpPr txBox="1"/>
          <p:nvPr/>
        </p:nvSpPr>
        <p:spPr>
          <a:xfrm>
            <a:off x="8732359" y="4312180"/>
            <a:ext cx="2608279" cy="769441"/>
          </a:xfrm>
          <a:prstGeom prst="rect">
            <a:avLst/>
          </a:prstGeom>
          <a:noFill/>
        </p:spPr>
        <p:txBody>
          <a:bodyPr wrap="square" rtlCol="0">
            <a:spAutoFit/>
          </a:bodyPr>
          <a:lstStyle/>
          <a:p>
            <a:pPr algn="ctr"/>
            <a:r>
              <a:rPr lang="en-SG" sz="2400" b="1" dirty="0"/>
              <a:t>Focusing optics </a:t>
            </a:r>
            <a:r>
              <a:rPr lang="en-SG" sz="2000" dirty="0"/>
              <a:t>(including positioning)</a:t>
            </a:r>
          </a:p>
        </p:txBody>
      </p:sp>
      <p:sp>
        <p:nvSpPr>
          <p:cNvPr id="15" name="TextBox 14"/>
          <p:cNvSpPr txBox="1"/>
          <p:nvPr/>
        </p:nvSpPr>
        <p:spPr>
          <a:xfrm>
            <a:off x="1187352" y="5354448"/>
            <a:ext cx="3580327" cy="369332"/>
          </a:xfrm>
          <a:prstGeom prst="rect">
            <a:avLst/>
          </a:prstGeom>
          <a:noFill/>
        </p:spPr>
        <p:txBody>
          <a:bodyPr wrap="square" rtlCol="0">
            <a:spAutoFit/>
          </a:bodyPr>
          <a:lstStyle/>
          <a:p>
            <a:pPr algn="ctr"/>
            <a:r>
              <a:rPr lang="en-SG" dirty="0"/>
              <a:t>This is where the laser comes from</a:t>
            </a:r>
          </a:p>
        </p:txBody>
      </p:sp>
      <p:sp>
        <p:nvSpPr>
          <p:cNvPr id="16" name="TextBox 15"/>
          <p:cNvSpPr txBox="1"/>
          <p:nvPr/>
        </p:nvSpPr>
        <p:spPr>
          <a:xfrm>
            <a:off x="5582516" y="5354448"/>
            <a:ext cx="2921728" cy="646331"/>
          </a:xfrm>
          <a:prstGeom prst="rect">
            <a:avLst/>
          </a:prstGeom>
          <a:noFill/>
        </p:spPr>
        <p:txBody>
          <a:bodyPr wrap="square" rtlCol="0">
            <a:spAutoFit/>
          </a:bodyPr>
          <a:lstStyle/>
          <a:p>
            <a:pPr algn="just"/>
            <a:r>
              <a:rPr lang="en-SG" dirty="0"/>
              <a:t>This is what makes the laser ‘bend’ to our will</a:t>
            </a:r>
          </a:p>
        </p:txBody>
      </p:sp>
      <p:sp>
        <p:nvSpPr>
          <p:cNvPr id="17" name="TextBox 16"/>
          <p:cNvSpPr txBox="1"/>
          <p:nvPr/>
        </p:nvSpPr>
        <p:spPr>
          <a:xfrm>
            <a:off x="8588419" y="5354448"/>
            <a:ext cx="2896161" cy="369332"/>
          </a:xfrm>
          <a:prstGeom prst="rect">
            <a:avLst/>
          </a:prstGeom>
          <a:noFill/>
        </p:spPr>
        <p:txBody>
          <a:bodyPr wrap="square" rtlCol="0">
            <a:spAutoFit/>
          </a:bodyPr>
          <a:lstStyle/>
          <a:p>
            <a:pPr algn="ctr"/>
            <a:r>
              <a:rPr lang="en-SG" dirty="0"/>
              <a:t>This is what cuts your PCBs</a:t>
            </a:r>
          </a:p>
        </p:txBody>
      </p:sp>
      <p:sp>
        <p:nvSpPr>
          <p:cNvPr id="3" name="TextBox 2"/>
          <p:cNvSpPr txBox="1"/>
          <p:nvPr/>
        </p:nvSpPr>
        <p:spPr>
          <a:xfrm>
            <a:off x="0" y="6519446"/>
            <a:ext cx="5409127" cy="338554"/>
          </a:xfrm>
          <a:prstGeom prst="rect">
            <a:avLst/>
          </a:prstGeom>
          <a:noFill/>
        </p:spPr>
        <p:txBody>
          <a:bodyPr wrap="square" rtlCol="0">
            <a:spAutoFit/>
          </a:bodyPr>
          <a:lstStyle/>
          <a:p>
            <a:r>
              <a:rPr lang="en-SG" sz="1600" i="1" dirty="0"/>
              <a:t>*Note: Getech does not manufacture laser sources and optics</a:t>
            </a:r>
          </a:p>
        </p:txBody>
      </p:sp>
      <p:sp>
        <p:nvSpPr>
          <p:cNvPr id="4" name="Slide Number Placeholder 3"/>
          <p:cNvSpPr>
            <a:spLocks noGrp="1"/>
          </p:cNvSpPr>
          <p:nvPr>
            <p:ph type="sldNum" sz="quarter" idx="12"/>
          </p:nvPr>
        </p:nvSpPr>
        <p:spPr/>
        <p:txBody>
          <a:bodyPr/>
          <a:lstStyle/>
          <a:p>
            <a:fld id="{5F789F11-8FA2-4694-9B2E-79993A92E40D}" type="slidenum">
              <a:rPr lang="en-SG" smtClean="0"/>
              <a:t>8</a:t>
            </a:fld>
            <a:endParaRPr lang="en-SG"/>
          </a:p>
        </p:txBody>
      </p:sp>
      <p:sp>
        <p:nvSpPr>
          <p:cNvPr id="5" name="Footer Placeholder 4"/>
          <p:cNvSpPr>
            <a:spLocks noGrp="1"/>
          </p:cNvSpPr>
          <p:nvPr>
            <p:ph type="ftr" sz="quarter" idx="11"/>
          </p:nvPr>
        </p:nvSpPr>
        <p:spPr/>
        <p:txBody>
          <a:bodyPr/>
          <a:lstStyle/>
          <a:p>
            <a:r>
              <a:rPr lang="en-SG"/>
              <a:t>Getech Automation Pte Ltd</a:t>
            </a:r>
          </a:p>
        </p:txBody>
      </p:sp>
    </p:spTree>
    <p:extLst>
      <p:ext uri="{BB962C8B-B14F-4D97-AF65-F5344CB8AC3E}">
        <p14:creationId xmlns:p14="http://schemas.microsoft.com/office/powerpoint/2010/main" val="3146143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SG" dirty="0"/>
              <a:t>How does </a:t>
            </a:r>
            <a:r>
              <a:rPr lang="en-SG" dirty="0">
                <a:latin typeface="Arial Black" panose="020B0A04020102020204" pitchFamily="34" charset="0"/>
              </a:rPr>
              <a:t>laser cut</a:t>
            </a:r>
            <a:r>
              <a:rPr lang="en-SG" dirty="0"/>
              <a:t> PCB? – Basic 1 </a:t>
            </a:r>
          </a:p>
        </p:txBody>
      </p:sp>
      <p:sp>
        <p:nvSpPr>
          <p:cNvPr id="3" name="Content Placeholder 2"/>
          <p:cNvSpPr>
            <a:spLocks noGrp="1"/>
          </p:cNvSpPr>
          <p:nvPr>
            <p:ph idx="1"/>
          </p:nvPr>
        </p:nvSpPr>
        <p:spPr>
          <a:xfrm>
            <a:off x="838200" y="1825625"/>
            <a:ext cx="3495174" cy="4351338"/>
          </a:xfrm>
        </p:spPr>
        <p:txBody>
          <a:bodyPr/>
          <a:lstStyle/>
          <a:p>
            <a:pPr marL="0" indent="0" algn="just">
              <a:buNone/>
            </a:pPr>
            <a:r>
              <a:rPr lang="en-SG" b="1" i="1" dirty="0"/>
              <a:t>Focusing</a:t>
            </a:r>
            <a:r>
              <a:rPr lang="en-SG" dirty="0"/>
              <a:t> the laser to a very small spot to intensify the power</a:t>
            </a:r>
          </a:p>
          <a:p>
            <a:pPr marL="0" indent="0" algn="just">
              <a:buNone/>
            </a:pPr>
            <a:endParaRPr lang="en-SG" dirty="0"/>
          </a:p>
          <a:p>
            <a:pPr marL="0" indent="0" algn="just">
              <a:buNone/>
            </a:pPr>
            <a:r>
              <a:rPr lang="en-SG" dirty="0"/>
              <a:t>Cutting is only possible at the focused position where intensity is the highest</a:t>
            </a:r>
          </a:p>
        </p:txBody>
      </p:sp>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16327" r="14191"/>
          <a:stretch/>
        </p:blipFill>
        <p:spPr>
          <a:xfrm>
            <a:off x="7469452" y="2475991"/>
            <a:ext cx="4172755" cy="3374231"/>
          </a:xfrm>
          <a:prstGeom prst="rect">
            <a:avLst/>
          </a:prstGeom>
          <a:effectLst>
            <a:outerShdw blurRad="50800" dist="38100" dir="2700000" algn="tl" rotWithShape="0">
              <a:prstClr val="black">
                <a:alpha val="40000"/>
              </a:prstClr>
            </a:outerShdw>
          </a:effectLst>
        </p:spPr>
      </p:pic>
      <p:sp>
        <p:nvSpPr>
          <p:cNvPr id="17" name="TextBox 16"/>
          <p:cNvSpPr txBox="1"/>
          <p:nvPr/>
        </p:nvSpPr>
        <p:spPr>
          <a:xfrm>
            <a:off x="8132960" y="5250473"/>
            <a:ext cx="2845739" cy="461665"/>
          </a:xfrm>
          <a:prstGeom prst="rect">
            <a:avLst/>
          </a:prstGeom>
          <a:solidFill>
            <a:schemeClr val="tx1"/>
          </a:solidFill>
          <a:ln>
            <a:solidFill>
              <a:schemeClr val="bg1"/>
            </a:solidFill>
          </a:ln>
        </p:spPr>
        <p:txBody>
          <a:bodyPr wrap="square" rtlCol="0">
            <a:spAutoFit/>
          </a:bodyPr>
          <a:lstStyle/>
          <a:p>
            <a:pPr algn="ctr"/>
            <a:r>
              <a:rPr lang="en-SG" sz="2400" b="1" dirty="0">
                <a:solidFill>
                  <a:srgbClr val="FFFF00"/>
                </a:solidFill>
                <a:effectLst>
                  <a:outerShdw blurRad="38100" dist="38100" dir="2700000" algn="tl">
                    <a:srgbClr val="000000">
                      <a:alpha val="43137"/>
                    </a:srgbClr>
                  </a:outerShdw>
                </a:effectLst>
              </a:rPr>
              <a:t>This is science fiction</a:t>
            </a:r>
          </a:p>
        </p:txBody>
      </p:sp>
      <p:grpSp>
        <p:nvGrpSpPr>
          <p:cNvPr id="26" name="Group 25"/>
          <p:cNvGrpSpPr/>
          <p:nvPr/>
        </p:nvGrpSpPr>
        <p:grpSpPr>
          <a:xfrm>
            <a:off x="4946954" y="2031455"/>
            <a:ext cx="1792705" cy="4263302"/>
            <a:chOff x="5199648" y="1690688"/>
            <a:chExt cx="1792705" cy="4263302"/>
          </a:xfrm>
        </p:grpSpPr>
        <p:sp>
          <p:nvSpPr>
            <p:cNvPr id="14" name="Rectangle 13"/>
            <p:cNvSpPr/>
            <p:nvPr/>
          </p:nvSpPr>
          <p:spPr>
            <a:xfrm>
              <a:off x="6016151" y="4402516"/>
              <a:ext cx="159698" cy="63449"/>
            </a:xfrm>
            <a:prstGeom prst="rect">
              <a:avLst/>
            </a:prstGeom>
            <a:solidFill>
              <a:srgbClr val="FF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5" name="Trapezoid 24"/>
            <p:cNvSpPr/>
            <p:nvPr/>
          </p:nvSpPr>
          <p:spPr>
            <a:xfrm>
              <a:off x="5541759" y="4458492"/>
              <a:ext cx="1108482" cy="1300344"/>
            </a:xfrm>
            <a:prstGeom prst="trapezoid">
              <a:avLst>
                <a:gd name="adj" fmla="val 42456"/>
              </a:avLst>
            </a:prstGeom>
            <a:solidFill>
              <a:srgbClr val="FF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 name="Rectangle 8"/>
            <p:cNvSpPr/>
            <p:nvPr/>
          </p:nvSpPr>
          <p:spPr>
            <a:xfrm>
              <a:off x="5291062" y="3951171"/>
              <a:ext cx="1596982" cy="916621"/>
            </a:xfrm>
            <a:prstGeom prst="rect">
              <a:avLst/>
            </a:prstGeom>
            <a:solidFill>
              <a:srgbClr val="00B050">
                <a:alpha val="70000"/>
              </a:srgbClr>
            </a:solidFill>
            <a:ln>
              <a:noFill/>
            </a:ln>
            <a:scene3d>
              <a:camera prst="orthographicFront">
                <a:rot lat="19274392" lon="4248552" rev="16994987"/>
              </a:camera>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 name="Trapezoid 9"/>
            <p:cNvSpPr/>
            <p:nvPr/>
          </p:nvSpPr>
          <p:spPr>
            <a:xfrm flipV="1">
              <a:off x="5297510" y="2448190"/>
              <a:ext cx="1596981" cy="1954327"/>
            </a:xfrm>
            <a:prstGeom prst="trapezoid">
              <a:avLst>
                <a:gd name="adj" fmla="val 44785"/>
              </a:avLst>
            </a:prstGeom>
            <a:solidFill>
              <a:srgbClr val="FF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 name="Oval 10"/>
            <p:cNvSpPr/>
            <p:nvPr/>
          </p:nvSpPr>
          <p:spPr>
            <a:xfrm>
              <a:off x="5199648" y="2175332"/>
              <a:ext cx="1792705" cy="540912"/>
            </a:xfrm>
            <a:prstGeom prst="ellipse">
              <a:avLst/>
            </a:prstGeom>
            <a:solidFill>
              <a:schemeClr val="accent1">
                <a:lumMod val="60000"/>
                <a:lumOff val="40000"/>
              </a:schemeClr>
            </a:solidFill>
            <a:ln>
              <a:solidFill>
                <a:schemeClr val="bg1"/>
              </a:solidFill>
            </a:ln>
            <a:scene3d>
              <a:camera prst="orthographicFront"/>
              <a:lightRig rig="threePt" dir="t"/>
            </a:scene3d>
            <a:sp3d>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 name="Oval 11"/>
            <p:cNvSpPr>
              <a:spLocks noChangeAspect="1"/>
            </p:cNvSpPr>
            <p:nvPr/>
          </p:nvSpPr>
          <p:spPr>
            <a:xfrm>
              <a:off x="6016151" y="4375862"/>
              <a:ext cx="159698" cy="54091"/>
            </a:xfrm>
            <a:prstGeom prst="ellipse">
              <a:avLst/>
            </a:prstGeom>
            <a:solidFill>
              <a:srgbClr val="FF0000">
                <a:alpha val="70000"/>
              </a:srgbClr>
            </a:solidFill>
            <a:ln w="9525">
              <a:solidFill>
                <a:srgbClr val="FFC5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3" name="Oval 12"/>
            <p:cNvSpPr/>
            <p:nvPr/>
          </p:nvSpPr>
          <p:spPr>
            <a:xfrm>
              <a:off x="5297510" y="1690688"/>
              <a:ext cx="1596981" cy="1383752"/>
            </a:xfrm>
            <a:prstGeom prst="ellipse">
              <a:avLst/>
            </a:prstGeom>
            <a:solidFill>
              <a:srgbClr val="FF0000">
                <a:alpha val="70000"/>
              </a:srgbClr>
            </a:solidFill>
            <a:ln>
              <a:noFill/>
            </a:ln>
            <a:scene3d>
              <a:camera prst="orthographicFront">
                <a:rot lat="4200000" lon="10799999" rev="10799999"/>
              </a:camera>
              <a:lightRig rig="threePt" dir="t"/>
            </a:scene3d>
            <a:sp3d extrusionH="889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 name="TextBox 5"/>
            <p:cNvSpPr txBox="1"/>
            <p:nvPr/>
          </p:nvSpPr>
          <p:spPr>
            <a:xfrm>
              <a:off x="5566912" y="1823335"/>
              <a:ext cx="1058176" cy="646331"/>
            </a:xfrm>
            <a:prstGeom prst="rect">
              <a:avLst/>
            </a:prstGeom>
            <a:noFill/>
          </p:spPr>
          <p:txBody>
            <a:bodyPr wrap="square" rtlCol="0">
              <a:spAutoFit/>
            </a:bodyPr>
            <a:lstStyle/>
            <a:p>
              <a:pPr algn="ctr"/>
              <a:r>
                <a:rPr lang="en-SG" b="1" dirty="0">
                  <a:solidFill>
                    <a:schemeClr val="bg1"/>
                  </a:solidFill>
                </a:rPr>
                <a:t>Raw beam</a:t>
              </a:r>
            </a:p>
          </p:txBody>
        </p:sp>
        <p:sp>
          <p:nvSpPr>
            <p:cNvPr id="7" name="TextBox 6"/>
            <p:cNvSpPr txBox="1"/>
            <p:nvPr/>
          </p:nvSpPr>
          <p:spPr>
            <a:xfrm>
              <a:off x="5574113" y="2902653"/>
              <a:ext cx="1058176" cy="369332"/>
            </a:xfrm>
            <a:prstGeom prst="rect">
              <a:avLst/>
            </a:prstGeom>
            <a:noFill/>
          </p:spPr>
          <p:txBody>
            <a:bodyPr wrap="square" rtlCol="0">
              <a:spAutoFit/>
            </a:bodyPr>
            <a:lstStyle/>
            <a:p>
              <a:pPr algn="ctr"/>
              <a:r>
                <a:rPr lang="en-SG" b="1" dirty="0">
                  <a:solidFill>
                    <a:schemeClr val="bg1"/>
                  </a:solidFill>
                </a:rPr>
                <a:t>Focusing</a:t>
              </a:r>
            </a:p>
          </p:txBody>
        </p:sp>
        <p:sp>
          <p:nvSpPr>
            <p:cNvPr id="8" name="TextBox 7"/>
            <p:cNvSpPr txBox="1"/>
            <p:nvPr/>
          </p:nvSpPr>
          <p:spPr>
            <a:xfrm>
              <a:off x="5199648" y="3793775"/>
              <a:ext cx="1786536" cy="369332"/>
            </a:xfrm>
            <a:prstGeom prst="rect">
              <a:avLst/>
            </a:prstGeom>
            <a:noFill/>
          </p:spPr>
          <p:txBody>
            <a:bodyPr wrap="square" rtlCol="0">
              <a:spAutoFit/>
            </a:bodyPr>
            <a:lstStyle/>
            <a:p>
              <a:pPr algn="ctr"/>
              <a:r>
                <a:rPr lang="en-SG" b="1" dirty="0"/>
                <a:t>Focused position</a:t>
              </a:r>
            </a:p>
          </p:txBody>
        </p:sp>
        <p:sp>
          <p:nvSpPr>
            <p:cNvPr id="21" name="Oval 20"/>
            <p:cNvSpPr>
              <a:spLocks noChangeAspect="1"/>
            </p:cNvSpPr>
            <p:nvPr/>
          </p:nvSpPr>
          <p:spPr>
            <a:xfrm>
              <a:off x="5541759" y="5578430"/>
              <a:ext cx="1108800" cy="375560"/>
            </a:xfrm>
            <a:prstGeom prst="ellipse">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sp>
        <p:nvSpPr>
          <p:cNvPr id="27" name="Slide Number Placeholder 26"/>
          <p:cNvSpPr>
            <a:spLocks noGrp="1"/>
          </p:cNvSpPr>
          <p:nvPr>
            <p:ph type="sldNum" sz="quarter" idx="12"/>
          </p:nvPr>
        </p:nvSpPr>
        <p:spPr/>
        <p:txBody>
          <a:bodyPr/>
          <a:lstStyle/>
          <a:p>
            <a:fld id="{5F789F11-8FA2-4694-9B2E-79993A92E40D}" type="slidenum">
              <a:rPr lang="en-SG" smtClean="0"/>
              <a:t>9</a:t>
            </a:fld>
            <a:endParaRPr lang="en-SG"/>
          </a:p>
        </p:txBody>
      </p:sp>
      <p:sp>
        <p:nvSpPr>
          <p:cNvPr id="28" name="Footer Placeholder 27"/>
          <p:cNvSpPr>
            <a:spLocks noGrp="1"/>
          </p:cNvSpPr>
          <p:nvPr>
            <p:ph type="ftr" sz="quarter" idx="11"/>
          </p:nvPr>
        </p:nvSpPr>
        <p:spPr/>
        <p:txBody>
          <a:bodyPr/>
          <a:lstStyle/>
          <a:p>
            <a:r>
              <a:rPr lang="en-SG"/>
              <a:t>Getech Automation Pte Ltd</a:t>
            </a:r>
          </a:p>
        </p:txBody>
      </p:sp>
    </p:spTree>
    <p:extLst>
      <p:ext uri="{BB962C8B-B14F-4D97-AF65-F5344CB8AC3E}">
        <p14:creationId xmlns:p14="http://schemas.microsoft.com/office/powerpoint/2010/main" val="35826612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2481</TotalTime>
  <Words>1926</Words>
  <Application>Microsoft Office PowerPoint</Application>
  <PresentationFormat>Widescreen</PresentationFormat>
  <Paragraphs>328</Paragraphs>
  <Slides>25</Slides>
  <Notes>15</Notes>
  <HiddenSlides>0</HiddenSlides>
  <MMClips>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8" baseType="lpstr">
      <vt:lpstr>Microsoft JhengHei Light</vt:lpstr>
      <vt:lpstr>MS Mincho</vt:lpstr>
      <vt:lpstr>Arial</vt:lpstr>
      <vt:lpstr>Arial Black</vt:lpstr>
      <vt:lpstr>Calibri</vt:lpstr>
      <vt:lpstr>Calibri Light</vt:lpstr>
      <vt:lpstr>Lucida Sans Unicode</vt:lpstr>
      <vt:lpstr>Symbol</vt:lpstr>
      <vt:lpstr>Tahoma</vt:lpstr>
      <vt:lpstr>Times New Roman</vt:lpstr>
      <vt:lpstr>Wingdings</vt:lpstr>
      <vt:lpstr>Office Theme</vt:lpstr>
      <vt:lpstr>Picture</vt:lpstr>
      <vt:lpstr>Introduction to Laser Depaneling</vt:lpstr>
      <vt:lpstr>Different PCB Depaneling Methods</vt:lpstr>
      <vt:lpstr>What is laser?</vt:lpstr>
      <vt:lpstr>Light is a form of                                  electro-magnetic radiation </vt:lpstr>
      <vt:lpstr>How is laser generated? – Basic concept 1 </vt:lpstr>
      <vt:lpstr>How is laser generated? – Basic concept 2 </vt:lpstr>
      <vt:lpstr>PowerPoint Presentation</vt:lpstr>
      <vt:lpstr>What do you need in order to                      cut with laser?</vt:lpstr>
      <vt:lpstr>How does laser cut PCB? – Basic 1 </vt:lpstr>
      <vt:lpstr>How does laser cut PCB? – Basic 2 </vt:lpstr>
      <vt:lpstr>How does laser cut PCB? – Basic 3 </vt:lpstr>
      <vt:lpstr>What is ablation?</vt:lpstr>
      <vt:lpstr>Photothermal or photochemical?</vt:lpstr>
      <vt:lpstr>Photothermal excitation</vt:lpstr>
      <vt:lpstr>Photochemical excitation </vt:lpstr>
      <vt:lpstr>What about charring?</vt:lpstr>
      <vt:lpstr>Why does it happen?</vt:lpstr>
      <vt:lpstr>How do we reduce heat accumulation?</vt:lpstr>
      <vt:lpstr>Reduce the                                                laser-material interaction time – 1 </vt:lpstr>
      <vt:lpstr>Reduce the                                                laser-material interaction time – 2 </vt:lpstr>
      <vt:lpstr>Reduce the                                                laser-material interaction time – 3 </vt:lpstr>
      <vt:lpstr>What else do I have to consider?</vt:lpstr>
      <vt:lpstr>Common questions – 1 </vt:lpstr>
      <vt:lpstr>Common questions – 2 </vt:lpstr>
      <vt:lpstr>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PCB Depaneling</dc:title>
  <dc:creator>Chi Wai Tan</dc:creator>
  <cp:lastModifiedBy>Allen Duck</cp:lastModifiedBy>
  <cp:revision>217</cp:revision>
  <dcterms:created xsi:type="dcterms:W3CDTF">2018-06-27T09:48:44Z</dcterms:created>
  <dcterms:modified xsi:type="dcterms:W3CDTF">2018-12-21T00:42:04Z</dcterms:modified>
</cp:coreProperties>
</file>